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0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273" r:id="rId6"/>
    <p:sldId id="274" r:id="rId7"/>
    <p:sldId id="275" r:id="rId8"/>
    <p:sldId id="276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1pPr>
    <a:lvl2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2pPr>
    <a:lvl3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3pPr>
    <a:lvl4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4pPr>
    <a:lvl5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5pPr>
    <a:lvl6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6pPr>
    <a:lvl7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7pPr>
    <a:lvl8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8pPr>
    <a:lvl9pPr marL="0" marR="0" indent="0" algn="l" defTabSz="657225" rtl="0" fontAlgn="auto" latinLnBrk="0" hangingPunct="0">
      <a:lnSpc>
        <a:spcPct val="70000"/>
      </a:lnSpc>
      <a:spcBef>
        <a:spcPts val="2000"/>
      </a:spcBef>
      <a:spcAft>
        <a:spcPts val="0"/>
      </a:spcAft>
      <a:buClrTx/>
      <a:buSzTx/>
      <a:buFontTx/>
      <a:buNone/>
      <a:tabLst/>
      <a:defRPr kumimoji="0" sz="3500" b="1" i="0" u="none" strike="noStrike" cap="none" spc="0" normalizeH="0" baseline="0">
        <a:ln>
          <a:noFill/>
        </a:ln>
        <a:solidFill>
          <a:srgbClr val="5BB140"/>
        </a:solidFill>
        <a:effectLst/>
        <a:uFillTx/>
        <a:latin typeface="Arial Narrow"/>
        <a:ea typeface="Arial Narrow"/>
        <a:cs typeface="Arial Narrow"/>
        <a:sym typeface="Arial Narrow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38379FA-FF1E-D7F3-F5A4-905A67223516}" name="Karim Sedki" initials="KS" userId="3744fd04e5227fd7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Naves García-Rendueles" initials="JNGR" lastIdx="3" clrIdx="0">
    <p:extLst>
      <p:ext uri="{19B8F6BF-5375-455C-9EA6-DF929625EA0E}">
        <p15:presenceInfo xmlns:p15="http://schemas.microsoft.com/office/powerpoint/2012/main" userId="S::juan.naves@udc.es::ce255631-166b-4d42-b872-d14dbc0cbc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B0DC"/>
    <a:srgbClr val="000000"/>
    <a:srgbClr val="64B347"/>
    <a:srgbClr val="5BB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Noto Serif"/>
          <a:ea typeface="Noto Serif"/>
          <a:cs typeface="Noto Serif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CE0F1"/>
          </a:solidFill>
        </a:fill>
      </a:tcStyle>
    </a:wholeTbl>
    <a:band2H>
      <a:tcTxStyle/>
      <a:tcStyle>
        <a:tcBdr/>
        <a:fill>
          <a:solidFill>
            <a:srgbClr val="E7F0F8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Noto Serif"/>
          <a:ea typeface="Noto Serif"/>
          <a:cs typeface="Noto Serif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D9E8D1"/>
          </a:solidFill>
        </a:fill>
      </a:tcStyle>
    </a:wholeTbl>
    <a:band2H>
      <a:tcTxStyle/>
      <a:tcStyle>
        <a:tcBdr/>
        <a:fill>
          <a:solidFill>
            <a:srgbClr val="EDF4E9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Noto Serif"/>
          <a:ea typeface="Noto Serif"/>
          <a:cs typeface="Noto Serif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EACBD1"/>
          </a:solidFill>
        </a:fill>
      </a:tcStyle>
    </a:wholeTbl>
    <a:band2H>
      <a:tcTxStyle/>
      <a:tcStyle>
        <a:tcBdr/>
        <a:fill>
          <a:solidFill>
            <a:srgbClr val="F5E7E9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Noto Serif"/>
          <a:ea typeface="Noto Serif"/>
          <a:cs typeface="Noto Serif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838787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round/>
            </a:ln>
          </a:top>
          <a:bottom>
            <a:ln w="25400" cap="flat">
              <a:solidFill>
                <a:srgbClr val="22222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Noto Serif"/>
          <a:ea typeface="Noto Serif"/>
          <a:cs typeface="Noto Serif"/>
        </a:font>
        <a:srgbClr val="222222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CBCBCB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381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381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222222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Noto Serif"/>
          <a:ea typeface="Noto Serif"/>
          <a:cs typeface="Noto Serif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solidFill>
            <a:srgbClr val="838787">
              <a:alpha val="20000"/>
            </a:srgbClr>
          </a:solidFill>
        </a:fill>
      </a:tcStyle>
    </a:firstCol>
    <a:la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50800" cap="flat">
              <a:solidFill>
                <a:srgbClr val="838787"/>
              </a:solidFill>
              <a:prstDash val="solid"/>
              <a:round/>
            </a:ln>
          </a:top>
          <a:bottom>
            <a:ln w="127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Noto Serif Bold"/>
          <a:ea typeface="Noto Serif Bold"/>
          <a:cs typeface="Noto Serif Bold"/>
        </a:font>
        <a:srgbClr val="838787"/>
      </a:tcTxStyle>
      <a:tcStyle>
        <a:tcBdr>
          <a:left>
            <a:ln w="12700" cap="flat">
              <a:solidFill>
                <a:srgbClr val="838787"/>
              </a:solidFill>
              <a:prstDash val="solid"/>
              <a:round/>
            </a:ln>
          </a:left>
          <a:right>
            <a:ln w="12700" cap="flat">
              <a:solidFill>
                <a:srgbClr val="838787"/>
              </a:solidFill>
              <a:prstDash val="solid"/>
              <a:round/>
            </a:ln>
          </a:right>
          <a:top>
            <a:ln w="12700" cap="flat">
              <a:solidFill>
                <a:srgbClr val="838787"/>
              </a:solidFill>
              <a:prstDash val="solid"/>
              <a:round/>
            </a:ln>
          </a:top>
          <a:bottom>
            <a:ln w="25400" cap="flat">
              <a:solidFill>
                <a:srgbClr val="838787"/>
              </a:solidFill>
              <a:prstDash val="solid"/>
              <a:round/>
            </a:ln>
          </a:bottom>
          <a:insideH>
            <a:ln w="12700" cap="flat">
              <a:solidFill>
                <a:srgbClr val="838787"/>
              </a:solidFill>
              <a:prstDash val="solid"/>
              <a:round/>
            </a:ln>
          </a:insideH>
          <a:insideV>
            <a:ln w="12700" cap="flat">
              <a:solidFill>
                <a:srgbClr val="838787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36" autoAdjust="0"/>
  </p:normalViewPr>
  <p:slideViewPr>
    <p:cSldViewPr snapToGrid="0">
      <p:cViewPr>
        <p:scale>
          <a:sx n="50" d="100"/>
          <a:sy n="50" d="100"/>
        </p:scale>
        <p:origin x="2496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09676E6-825F-4C55-AB04-538645F80E8A}" authorId="{B38379FA-FF1E-D7F3-F5A4-905A67223516}" created="2021-11-22T17:32:17.00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6"/>
      <ac:spMk id="56" creationId="{00000000-0000-0000-0000-000000000000}"/>
      <ac:txMk cp="63" len="7">
        <ac:context len="72" hash="1188692947"/>
      </ac:txMk>
    </ac:txMkLst>
    <p188:pos x="7448550" y="1015540"/>
    <p188:txBody>
      <a:bodyPr/>
      <a:lstStyle/>
      <a:p>
        <a:r>
          <a:rPr lang="de-DE"/>
          <a:t>wenn, dann müsste das hier noch festgelegt werden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412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1- Collecting high quality </a:t>
            </a:r>
            <a:r>
              <a:rPr lang="de-DE" dirty="0">
                <a:solidFill>
                  <a:schemeClr val="tx2"/>
                </a:solidFill>
              </a:rPr>
              <a:t>data </a:t>
            </a:r>
            <a:r>
              <a:rPr lang="de-DE" dirty="0" err="1">
                <a:solidFill>
                  <a:schemeClr val="tx2"/>
                </a:solidFill>
              </a:rPr>
              <a:t>for</a:t>
            </a:r>
            <a:r>
              <a:rPr lang="de-DE" dirty="0">
                <a:solidFill>
                  <a:schemeClr val="tx2"/>
                </a:solidFill>
              </a:rPr>
              <a:t> </a:t>
            </a:r>
            <a:r>
              <a:rPr lang="de-DE" sz="2400" spc="31" dirty="0" err="1" smtClean="0">
                <a:solidFill>
                  <a:srgbClr val="212121"/>
                </a:solidFill>
                <a:latin typeface="+mn-lt"/>
                <a:ea typeface="+mn-ea"/>
                <a:cs typeface="Calibri"/>
                <a:sym typeface="Helvetica Neue"/>
              </a:rPr>
              <a:t>calibration</a:t>
            </a:r>
            <a:r>
              <a:rPr lang="de-DE" sz="2400" spc="31" dirty="0" smtClean="0">
                <a:solidFill>
                  <a:srgbClr val="212121"/>
                </a:solidFill>
                <a:latin typeface="+mn-lt"/>
                <a:ea typeface="+mn-ea"/>
                <a:cs typeface="Calibri"/>
                <a:sym typeface="Helvetica Neue"/>
              </a:rPr>
              <a:t> </a:t>
            </a:r>
            <a:r>
              <a:rPr lang="de-DE" sz="2400" spc="31" dirty="0">
                <a:solidFill>
                  <a:srgbClr val="212121"/>
                </a:solidFill>
                <a:latin typeface="+mn-lt"/>
                <a:ea typeface="+mn-ea"/>
                <a:cs typeface="Calibri"/>
                <a:sym typeface="Helvetica Neue"/>
              </a:rPr>
              <a:t>tasks are expensive, besides Data </a:t>
            </a:r>
            <a:r>
              <a:rPr lang="en-GB" sz="2400" spc="31" dirty="0">
                <a:solidFill>
                  <a:srgbClr val="212121"/>
                </a:solidFill>
                <a:latin typeface="+mn-lt"/>
                <a:ea typeface="+mn-ea"/>
                <a:cs typeface="Calibri"/>
                <a:sym typeface="Helvetica Neue"/>
              </a:rPr>
              <a:t>Pre-processing is often not made in practice, manual pre-proc is a challenging and time consuming task 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spc="31" dirty="0">
                <a:solidFill>
                  <a:srgbClr val="212121"/>
                </a:solidFill>
                <a:latin typeface="+mn-lt"/>
                <a:ea typeface="+mn-ea"/>
                <a:cs typeface="Calibri"/>
                <a:sym typeface="Helvetica Neue"/>
              </a:rPr>
              <a:t>2- Reliability of urban drainage models and consequently optimal decision making </a:t>
            </a:r>
            <a:r>
              <a:rPr lang="en-GB" sz="2400" spc="31" dirty="0" smtClean="0">
                <a:solidFill>
                  <a:srgbClr val="212121"/>
                </a:solidFill>
                <a:latin typeface="+mn-lt"/>
                <a:ea typeface="+mn-ea"/>
                <a:cs typeface="Calibri"/>
                <a:sym typeface="Helvetica Neue"/>
              </a:rPr>
              <a:t>is </a:t>
            </a:r>
            <a:r>
              <a:rPr lang="en-GB" sz="2400" spc="31" dirty="0">
                <a:solidFill>
                  <a:srgbClr val="212121"/>
                </a:solidFill>
                <a:latin typeface="+mn-lt"/>
                <a:ea typeface="+mn-ea"/>
                <a:cs typeface="Calibri"/>
                <a:sym typeface="Helvetica Neue"/>
              </a:rPr>
              <a:t>influenced by quality of input data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spc="31" dirty="0">
                <a:solidFill>
                  <a:srgbClr val="212121"/>
                </a:solidFill>
                <a:latin typeface="+mn-lt"/>
                <a:ea typeface="+mn-ea"/>
                <a:cs typeface="Calibri"/>
                <a:sym typeface="Helvetica Neue"/>
              </a:rPr>
              <a:t>3- ML can make these tasks automatic</a:t>
            </a:r>
            <a:r>
              <a:rPr lang="en-GB" sz="2400" spc="31" dirty="0">
                <a:solidFill>
                  <a:srgbClr val="212121"/>
                </a:solidFill>
                <a:cs typeface="Calibri"/>
              </a:rPr>
              <a:t>, more reliable through standardization, and help to reduce the required data for calibration and building data driven models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spc="31" dirty="0" smtClean="0">
                <a:solidFill>
                  <a:srgbClr val="212121"/>
                </a:solidFill>
                <a:cs typeface="Calibri"/>
              </a:rPr>
              <a:t>4- However </a:t>
            </a:r>
            <a:r>
              <a:rPr lang="en-GB" sz="2400" spc="31" dirty="0">
                <a:solidFill>
                  <a:srgbClr val="212121"/>
                </a:solidFill>
                <a:cs typeface="Calibri"/>
              </a:rPr>
              <a:t>due to the huge sources of uncertainties common point prediction ML methods are not that promising in the </a:t>
            </a:r>
            <a:r>
              <a:rPr lang="en-GB" sz="2400" spc="31" dirty="0" smtClean="0">
                <a:solidFill>
                  <a:srgbClr val="212121"/>
                </a:solidFill>
                <a:cs typeface="Calibri"/>
              </a:rPr>
              <a:t>field, </a:t>
            </a:r>
            <a:r>
              <a:rPr lang="en-GB" sz="2400" spc="31" dirty="0">
                <a:solidFill>
                  <a:srgbClr val="212121"/>
                </a:solidFill>
                <a:cs typeface="Calibri"/>
              </a:rPr>
              <a:t>therefore our main idea is to use probabilistic </a:t>
            </a:r>
            <a:r>
              <a:rPr lang="en-GB" sz="2400" spc="31" dirty="0" smtClean="0">
                <a:solidFill>
                  <a:srgbClr val="212121"/>
                </a:solidFill>
                <a:cs typeface="Calibri"/>
              </a:rPr>
              <a:t>ML </a:t>
            </a:r>
            <a:r>
              <a:rPr lang="en-GB" sz="2400" spc="31" dirty="0">
                <a:solidFill>
                  <a:srgbClr val="212121"/>
                </a:solidFill>
                <a:cs typeface="Calibri"/>
              </a:rPr>
              <a:t>methods to fill the mentioned research gaps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spc="31" dirty="0">
              <a:solidFill>
                <a:srgbClr val="212121"/>
              </a:solidFill>
              <a:highlight>
                <a:srgbClr val="FFFF00"/>
              </a:highlight>
              <a:cs typeface="Calibri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spc="31" dirty="0">
              <a:solidFill>
                <a:srgbClr val="212121"/>
              </a:solidFill>
              <a:highlight>
                <a:srgbClr val="FFFF00"/>
              </a:highlight>
              <a:cs typeface="Calibri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spc="31" dirty="0">
              <a:solidFill>
                <a:srgbClr val="212121"/>
              </a:solidFill>
              <a:highlight>
                <a:srgbClr val="FFFF00"/>
              </a:highlight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99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1-</a:t>
            </a:r>
            <a:r>
              <a:rPr lang="de-DE" baseline="0" dirty="0" smtClean="0"/>
              <a:t> EDA – </a:t>
            </a:r>
            <a:r>
              <a:rPr lang="de-DE" baseline="0" dirty="0" err="1" smtClean="0"/>
              <a:t>Exploratory</a:t>
            </a:r>
            <a:r>
              <a:rPr lang="de-DE" baseline="0" dirty="0" smtClean="0"/>
              <a:t> Data Analysis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Pre-processing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using</a:t>
            </a:r>
            <a:r>
              <a:rPr lang="de-DE" baseline="0" dirty="0" smtClean="0"/>
              <a:t> ML-</a:t>
            </a:r>
            <a:r>
              <a:rPr lang="de-DE" baseline="0" dirty="0" err="1" smtClean="0"/>
              <a:t>methods</a:t>
            </a:r>
            <a:endParaRPr lang="de-DE" baseline="0" dirty="0" smtClean="0"/>
          </a:p>
          <a:p>
            <a:r>
              <a:rPr lang="de-DE" baseline="0" dirty="0" smtClean="0"/>
              <a:t>2- Processing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within</a:t>
            </a:r>
            <a:r>
              <a:rPr lang="de-DE" baseline="0" dirty="0" smtClean="0"/>
              <a:t> rainfall-</a:t>
            </a:r>
            <a:r>
              <a:rPr lang="de-DE" baseline="0" dirty="0" err="1" smtClean="0"/>
              <a:t>runoff</a:t>
            </a:r>
            <a:r>
              <a:rPr lang="de-DE" baseline="0" dirty="0" smtClean="0"/>
              <a:t>-</a:t>
            </a:r>
            <a:r>
              <a:rPr lang="de-DE" baseline="0" dirty="0" err="1" smtClean="0"/>
              <a:t>modelling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including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construction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validation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calibration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hydraulic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models</a:t>
            </a:r>
            <a:endParaRPr lang="de-DE" baseline="0" dirty="0" smtClean="0"/>
          </a:p>
          <a:p>
            <a:r>
              <a:rPr lang="de-DE" baseline="0" dirty="0" smtClean="0"/>
              <a:t>3- Focus on </a:t>
            </a:r>
            <a:r>
              <a:rPr lang="de-DE" baseline="0" dirty="0" err="1" smtClean="0"/>
              <a:t>data-driven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extreme </a:t>
            </a:r>
            <a:r>
              <a:rPr lang="de-DE" baseline="0" dirty="0" err="1" smtClean="0"/>
              <a:t>events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drop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calibration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needs</a:t>
            </a:r>
            <a:r>
              <a:rPr lang="de-DE" baseline="0" dirty="0" smtClean="0"/>
              <a:t> → </a:t>
            </a:r>
            <a:r>
              <a:rPr lang="de-DE" baseline="0" dirty="0" err="1" smtClean="0"/>
              <a:t>reduce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amount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imporving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input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datas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reliability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lower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costs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temporal </a:t>
            </a:r>
            <a:r>
              <a:rPr lang="de-DE" baseline="0" dirty="0" err="1" smtClean="0"/>
              <a:t>measurements</a:t>
            </a:r>
            <a:r>
              <a:rPr lang="de-DE" baseline="0" dirty="0" smtClean="0"/>
              <a:t> e. g.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in-</a:t>
            </a:r>
            <a:r>
              <a:rPr lang="de-DE" baseline="0" dirty="0" err="1" smtClean="0"/>
              <a:t>sewer</a:t>
            </a:r>
            <a:r>
              <a:rPr lang="de-DE" baseline="0" dirty="0" smtClean="0"/>
              <a:t>-</a:t>
            </a:r>
            <a:r>
              <a:rPr lang="de-DE" baseline="0" dirty="0" err="1" smtClean="0"/>
              <a:t>runoff</a:t>
            </a:r>
            <a:r>
              <a:rPr lang="de-DE" baseline="0" dirty="0" smtClean="0"/>
              <a:t>)</a:t>
            </a:r>
          </a:p>
          <a:p>
            <a:r>
              <a:rPr lang="de-DE" baseline="0" dirty="0" smtClean="0"/>
              <a:t>4-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step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modelling</a:t>
            </a:r>
            <a:r>
              <a:rPr lang="de-DE" baseline="0" dirty="0" smtClean="0"/>
              <a:t> will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introduction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weather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predictions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forecast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responses</a:t>
            </a:r>
            <a:r>
              <a:rPr lang="de-DE" baseline="0" dirty="0" smtClean="0"/>
              <a:t>, e. g. CSO,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alarming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814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accueil fond bleu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-UDLABS_couv_template_presentation_2.png"/>
          <p:cNvPicPr>
            <a:picLocks noChangeAspect="1"/>
          </p:cNvPicPr>
          <p:nvPr/>
        </p:nvPicPr>
        <p:blipFill>
          <a:blip r:embed="rId2"/>
          <a:srcRect t="55" b="55"/>
          <a:stretch>
            <a:fillRect/>
          </a:stretch>
        </p:blipFill>
        <p:spPr>
          <a:xfrm>
            <a:off x="3740" y="1261"/>
            <a:ext cx="24401925" cy="13713478"/>
          </a:xfrm>
          <a:prstGeom prst="rect">
            <a:avLst/>
          </a:prstGeom>
          <a:ln w="12700">
            <a:solidFill>
              <a:srgbClr val="F3F7F5"/>
            </a:solidFill>
            <a:miter lim="400000"/>
          </a:ln>
        </p:spPr>
      </p:pic>
      <p:sp>
        <p:nvSpPr>
          <p:cNvPr id="23" name="Shape 23"/>
          <p:cNvSpPr/>
          <p:nvPr/>
        </p:nvSpPr>
        <p:spPr>
          <a:xfrm flipV="1">
            <a:off x="18884899" y="12217399"/>
            <a:ext cx="1" cy="1036414"/>
          </a:xfrm>
          <a:prstGeom prst="line">
            <a:avLst/>
          </a:prstGeom>
          <a:ln w="25400">
            <a:solidFill>
              <a:srgbClr val="FFFCF5"/>
            </a:solidFill>
            <a:miter lim="400000"/>
          </a:ln>
        </p:spPr>
        <p:txBody>
          <a:bodyPr lIns="45718" tIns="45718" rIns="45718" bIns="45718"/>
          <a:lstStyle/>
          <a:p>
            <a:pPr defTabSz="821530">
              <a:lnSpc>
                <a:spcPct val="100000"/>
              </a:lnSpc>
              <a:spcBef>
                <a:spcPts val="3300"/>
              </a:spcBef>
              <a:defRPr sz="2800" b="0">
                <a:solidFill>
                  <a:srgbClr val="838787"/>
                </a:solidFill>
                <a:latin typeface="Noto Serif"/>
                <a:ea typeface="Noto Serif"/>
                <a:cs typeface="Noto Serif"/>
                <a:sym typeface="Noto Serif"/>
              </a:defRPr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3735110" y="11333480"/>
            <a:ext cx="6111773" cy="883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80000"/>
              </a:lnSpc>
              <a:spcBef>
                <a:spcPts val="0"/>
              </a:spcBef>
              <a:defRPr sz="2000">
                <a:solidFill>
                  <a:srgbClr val="0043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This project has received funding from the European Union’s Horizon 2020 research and innovation </a:t>
            </a:r>
            <a:r>
              <a:rPr err="1"/>
              <a:t>programme</a:t>
            </a:r>
            <a:r>
              <a:t> under grant agreement No 101008626</a:t>
            </a:r>
          </a:p>
        </p:txBody>
      </p:sp>
      <p:pic>
        <p:nvPicPr>
          <p:cNvPr id="25" name="image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405" y="11351302"/>
            <a:ext cx="1292921" cy="8559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 defTabSz="657225"/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age contenu">
    <p:bg>
      <p:bgPr>
        <a:solidFill>
          <a:srgbClr val="FFFC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-UDLABS_fond_template_presentation_3.jpg"/>
          <p:cNvPicPr>
            <a:picLocks noChangeAspect="1"/>
          </p:cNvPicPr>
          <p:nvPr/>
        </p:nvPicPr>
        <p:blipFill>
          <a:blip r:embed="rId2">
            <a:alphaModFix amt="69591"/>
          </a:blip>
          <a:srcRect t="55" b="55"/>
          <a:stretch>
            <a:fillRect/>
          </a:stretch>
        </p:blipFill>
        <p:spPr>
          <a:xfrm>
            <a:off x="-76623" y="-36764"/>
            <a:ext cx="24537245" cy="1378952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1514871" y="1603375"/>
            <a:ext cx="18296519" cy="1579615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3900"/>
              </a:spcBef>
              <a:defRPr sz="7000" spc="-140">
                <a:solidFill>
                  <a:srgbClr val="64B347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Texte du titre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half" idx="1"/>
          </p:nvPr>
        </p:nvSpPr>
        <p:spPr>
          <a:xfrm>
            <a:off x="1435100" y="4302743"/>
            <a:ext cx="17145000" cy="7795677"/>
          </a:xfrm>
          <a:prstGeom prst="rect">
            <a:avLst/>
          </a:prstGeom>
        </p:spPr>
        <p:txBody>
          <a:bodyPr/>
          <a:lstStyle>
            <a:lvl1pPr marL="825500">
              <a:buClr>
                <a:srgbClr val="64B347"/>
              </a:buClr>
            </a:lvl1pPr>
            <a:lvl2pPr marL="1206500">
              <a:buClr>
                <a:srgbClr val="64B347"/>
              </a:buClr>
            </a:lvl2pPr>
            <a:lvl3pPr marL="1714500">
              <a:buClr>
                <a:srgbClr val="64B347"/>
              </a:buClr>
            </a:lvl3pPr>
            <a:lvl4pPr marL="2159000">
              <a:buClr>
                <a:srgbClr val="64B347"/>
              </a:buClr>
            </a:lvl4pPr>
            <a:lvl5pPr marL="2603500">
              <a:buClr>
                <a:srgbClr val="64B347"/>
              </a:buCl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" name="Shape 36"/>
          <p:cNvSpPr/>
          <p:nvPr/>
        </p:nvSpPr>
        <p:spPr>
          <a:xfrm>
            <a:off x="12876879" y="12728755"/>
            <a:ext cx="8154473" cy="50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6" tIns="71436" rIns="71436" bIns="71436" anchor="ctr">
            <a:spAutoFit/>
          </a:bodyPr>
          <a:lstStyle>
            <a:lvl1pPr>
              <a:lnSpc>
                <a:spcPct val="80000"/>
              </a:lnSpc>
              <a:spcBef>
                <a:spcPts val="2500"/>
              </a:spcBef>
              <a:defRPr sz="2900" cap="all">
                <a:solidFill>
                  <a:srgbClr val="212121"/>
                </a:solidFill>
              </a:defRPr>
            </a:lvl1pPr>
          </a:lstStyle>
          <a:p>
            <a:r>
              <a:rPr lang="en-GB" cap="none" dirty="0"/>
              <a:t>Co-</a:t>
            </a:r>
            <a:r>
              <a:rPr lang="en-GB" cap="none" dirty="0" err="1"/>
              <a:t>UDlabs</a:t>
            </a:r>
            <a:r>
              <a:rPr lang="en-GB" cap="none" dirty="0"/>
              <a:t> Hackathon</a:t>
            </a:r>
            <a:r>
              <a:rPr lang="en-GB" cap="none" dirty="0" smtClean="0"/>
              <a:t>. Bakhshipour, Sedki, PROBURB </a:t>
            </a:r>
            <a:endParaRPr lang="en-GB" cap="none" dirty="0"/>
          </a:p>
        </p:txBody>
      </p:sp>
      <p:sp>
        <p:nvSpPr>
          <p:cNvPr id="37" name="Shape 37"/>
          <p:cNvSpPr/>
          <p:nvPr/>
        </p:nvSpPr>
        <p:spPr>
          <a:xfrm>
            <a:off x="2005678" y="12728754"/>
            <a:ext cx="6026434" cy="501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spAutoFit/>
          </a:bodyPr>
          <a:lstStyle>
            <a:lvl1pPr>
              <a:lnSpc>
                <a:spcPct val="80000"/>
              </a:lnSpc>
              <a:spcBef>
                <a:spcPts val="2500"/>
              </a:spcBef>
              <a:defRPr sz="2900" cap="all">
                <a:solidFill>
                  <a:srgbClr val="212121"/>
                </a:solidFill>
              </a:defRPr>
            </a:lvl1pPr>
          </a:lstStyle>
          <a:p>
            <a:r>
              <a:rPr lang="es-ES" cap="none" err="1"/>
              <a:t>Thursday</a:t>
            </a:r>
            <a:r>
              <a:rPr lang="es-ES" cap="none"/>
              <a:t>, </a:t>
            </a:r>
            <a:r>
              <a:rPr lang="es-ES" cap="none" err="1"/>
              <a:t>November</a:t>
            </a:r>
            <a:r>
              <a:rPr lang="es-ES" cap="none"/>
              <a:t> 25, 2021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xfrm>
            <a:off x="22194645" y="12659517"/>
            <a:ext cx="491505" cy="561975"/>
          </a:xfrm>
          <a:prstGeom prst="rect">
            <a:avLst/>
          </a:prstGeom>
        </p:spPr>
        <p:txBody>
          <a:bodyPr/>
          <a:lstStyle>
            <a:lvl1pPr>
              <a:spcBef>
                <a:spcPts val="2500"/>
              </a:spcBef>
              <a:defRPr sz="2900" b="1" cap="all">
                <a:solidFill>
                  <a:srgbClr val="2121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3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-UDLABS_couv_template_presentation_3.jpg"/>
          <p:cNvPicPr>
            <a:picLocks noChangeAspect="1"/>
          </p:cNvPicPr>
          <p:nvPr/>
        </p:nvPicPr>
        <p:blipFill>
          <a:blip r:embed="rId4"/>
          <a:srcRect t="55" b="55"/>
          <a:stretch>
            <a:fillRect/>
          </a:stretch>
        </p:blipFill>
        <p:spPr>
          <a:xfrm>
            <a:off x="3740" y="1261"/>
            <a:ext cx="24401925" cy="13713478"/>
          </a:xfrm>
          <a:prstGeom prst="rect">
            <a:avLst/>
          </a:prstGeom>
          <a:ln w="12700">
            <a:solidFill>
              <a:srgbClr val="F3F7F5"/>
            </a:solidFill>
            <a:miter lim="400000"/>
          </a:ln>
        </p:spPr>
      </p:pic>
      <p:sp>
        <p:nvSpPr>
          <p:cNvPr id="3" name="Shape 3"/>
          <p:cNvSpPr/>
          <p:nvPr/>
        </p:nvSpPr>
        <p:spPr>
          <a:xfrm flipV="1">
            <a:off x="18884899" y="12217399"/>
            <a:ext cx="1" cy="1036414"/>
          </a:xfrm>
          <a:prstGeom prst="line">
            <a:avLst/>
          </a:prstGeom>
          <a:ln w="25400">
            <a:solidFill>
              <a:srgbClr val="FFFCF5"/>
            </a:solidFill>
            <a:miter lim="400000"/>
          </a:ln>
        </p:spPr>
        <p:txBody>
          <a:bodyPr lIns="45718" tIns="45718" rIns="45718" bIns="45718"/>
          <a:lstStyle/>
          <a:p>
            <a:pPr defTabSz="821530">
              <a:lnSpc>
                <a:spcPct val="100000"/>
              </a:lnSpc>
              <a:spcBef>
                <a:spcPts val="3300"/>
              </a:spcBef>
              <a:defRPr sz="2800" b="0">
                <a:solidFill>
                  <a:srgbClr val="838787"/>
                </a:solidFill>
                <a:latin typeface="Noto Serif"/>
                <a:ea typeface="Noto Serif"/>
                <a:cs typeface="Noto Serif"/>
                <a:sym typeface="Noto Serif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16552397" y="11743514"/>
            <a:ext cx="6111773" cy="883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lnSpc>
                <a:spcPct val="80000"/>
              </a:lnSpc>
              <a:spcBef>
                <a:spcPts val="0"/>
              </a:spcBef>
              <a:defRPr sz="2000">
                <a:solidFill>
                  <a:srgbClr val="004365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This project has received funding from the European Union’s Horizon 2020 research and innovation programme under grant agreement No 101008626</a:t>
            </a:r>
          </a:p>
        </p:txBody>
      </p:sp>
      <p:pic>
        <p:nvPicPr>
          <p:cNvPr id="5" name="image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5692" y="11761336"/>
            <a:ext cx="1292921" cy="8559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3653366" y="2743200"/>
            <a:ext cx="19507201" cy="213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normAutofit/>
          </a:bodyPr>
          <a:lstStyle/>
          <a:p>
            <a:r>
              <a:t>Texte du titre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0757635" y="607218"/>
            <a:ext cx="545703" cy="612775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 defTabSz="821530">
              <a:lnSpc>
                <a:spcPct val="80000"/>
              </a:lnSpc>
              <a:spcBef>
                <a:spcPts val="0"/>
              </a:spcBef>
              <a:defRPr sz="3200" b="0">
                <a:solidFill>
                  <a:srgbClr val="004365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txStyles>
    <p:titleStyle>
      <a:lvl1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821530" rtl="0" latinLnBrk="0">
        <a:lnSpc>
          <a:spcPct val="70000"/>
        </a:lnSpc>
        <a:spcBef>
          <a:spcPts val="800"/>
        </a:spcBef>
        <a:spcAft>
          <a:spcPts val="0"/>
        </a:spcAft>
        <a:buClrTx/>
        <a:buSzTx/>
        <a:buFontTx/>
        <a:buNone/>
        <a:tabLst/>
        <a:defRPr sz="5000" b="1" i="0" u="none" strike="noStrike" cap="all" spc="50" baseline="0">
          <a:ln>
            <a:noFill/>
          </a:ln>
          <a:solidFill>
            <a:srgbClr val="424242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635000" marR="0" indent="-635000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✦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1pPr>
      <a:lvl2pPr marL="1079500" marR="0" indent="-635000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✦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2pPr>
      <a:lvl3pPr marL="1524000" marR="0" indent="-635000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✦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3pPr>
      <a:lvl4pPr marL="1968500" marR="0" indent="-635000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✦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4pPr>
      <a:lvl5pPr marL="2413000" marR="0" indent="-635000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✦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5pPr>
      <a:lvl6pPr marL="2213161" marR="0" indent="-562161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‣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6pPr>
      <a:lvl7pPr marL="2086161" marR="0" indent="-562161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‣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7pPr>
      <a:lvl8pPr marL="1959161" marR="0" indent="-562161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‣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8pPr>
      <a:lvl9pPr marL="1832161" marR="0" indent="-562161" algn="l" defTabSz="821530" rtl="0" latinLnBrk="0">
        <a:lnSpc>
          <a:spcPct val="100000"/>
        </a:lnSpc>
        <a:spcBef>
          <a:spcPts val="2500"/>
        </a:spcBef>
        <a:spcAft>
          <a:spcPts val="0"/>
        </a:spcAft>
        <a:buClr>
          <a:srgbClr val="39A3D5"/>
        </a:buClr>
        <a:buSzPct val="104999"/>
        <a:buFont typeface="Avenir Next"/>
        <a:buChar char="‣"/>
        <a:tabLst/>
        <a:defRPr sz="4300" b="0" i="0" u="none" strike="noStrike" cap="none" spc="42" baseline="0">
          <a:ln>
            <a:noFill/>
          </a:ln>
          <a:solidFill>
            <a:srgbClr val="212121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0" algn="l" defTabSz="8215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18/10/relationships/comments" Target="../comments/modernComment_100_0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9791700" y="2781300"/>
            <a:ext cx="13884163" cy="913231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1436" tIns="71436" rIns="71436" bIns="71436" anchor="ctr"/>
          <a:lstStyle/>
          <a:p>
            <a:pPr defTabSz="821530">
              <a:lnSpc>
                <a:spcPct val="100000"/>
              </a:lnSpc>
              <a:spcBef>
                <a:spcPts val="3300"/>
              </a:spcBef>
              <a:defRPr sz="2800" b="0">
                <a:solidFill>
                  <a:srgbClr val="222222"/>
                </a:solidFill>
                <a:latin typeface="Noto Serif"/>
                <a:ea typeface="Noto Serif"/>
                <a:cs typeface="Noto Serif"/>
                <a:sym typeface="Noto Serif"/>
              </a:defRPr>
            </a:pPr>
            <a:endParaRPr/>
          </a:p>
        </p:txBody>
      </p:sp>
      <p:sp>
        <p:nvSpPr>
          <p:cNvPr id="56" name="Shape 56"/>
          <p:cNvSpPr/>
          <p:nvPr/>
        </p:nvSpPr>
        <p:spPr>
          <a:xfrm>
            <a:off x="10229850" y="6981831"/>
            <a:ext cx="13030200" cy="183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normAutofit fontScale="92500"/>
          </a:bodyPr>
          <a:lstStyle>
            <a:lvl1pPr defTabSz="424338">
              <a:lnSpc>
                <a:spcPct val="120000"/>
              </a:lnSpc>
              <a:spcBef>
                <a:spcPts val="0"/>
              </a:spcBef>
              <a:defRPr sz="3400" cap="all">
                <a:solidFill>
                  <a:srgbClr val="1B7CC1"/>
                </a:solidFill>
              </a:defRPr>
            </a:lvl1pPr>
          </a:lstStyle>
          <a:p>
            <a:pPr algn="ctr"/>
            <a:r>
              <a:rPr lang="en-US" sz="3600" dirty="0"/>
              <a:t>A Probabilistic ML-based Framework to Improve UDM Reliability</a:t>
            </a:r>
            <a:endParaRPr lang="en-GB" sz="3600" dirty="0"/>
          </a:p>
          <a:p>
            <a:pPr algn="ctr"/>
            <a:r>
              <a:rPr lang="en-GB" sz="3600" b="0" dirty="0" err="1"/>
              <a:t>Proburb</a:t>
            </a:r>
            <a:endParaRPr lang="en-GB" sz="3600" b="0" dirty="0"/>
          </a:p>
          <a:p>
            <a:pPr algn="ctr"/>
            <a:endParaRPr lang="en-GB" sz="3600" dirty="0"/>
          </a:p>
        </p:txBody>
      </p:sp>
      <p:sp>
        <p:nvSpPr>
          <p:cNvPr id="6" name="Shape 56">
            <a:extLst>
              <a:ext uri="{FF2B5EF4-FFF2-40B4-BE49-F238E27FC236}">
                <a16:creationId xmlns:a16="http://schemas.microsoft.com/office/drawing/2014/main" id="{91B2FE25-902B-48E5-80E4-12FF7A615D9D}"/>
              </a:ext>
            </a:extLst>
          </p:cNvPr>
          <p:cNvSpPr/>
          <p:nvPr/>
        </p:nvSpPr>
        <p:spPr>
          <a:xfrm>
            <a:off x="10229850" y="9111897"/>
            <a:ext cx="13030200" cy="2470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t">
            <a:normAutofit/>
          </a:bodyPr>
          <a:lstStyle>
            <a:lvl1pPr defTabSz="424338">
              <a:lnSpc>
                <a:spcPct val="120000"/>
              </a:lnSpc>
              <a:spcBef>
                <a:spcPts val="0"/>
              </a:spcBef>
              <a:defRPr sz="3400" cap="all">
                <a:solidFill>
                  <a:srgbClr val="1B7CC1"/>
                </a:solidFill>
              </a:defRPr>
            </a:lvl1pPr>
          </a:lstStyle>
          <a:p>
            <a:pPr algn="ctr"/>
            <a:r>
              <a:rPr lang="de-DE" sz="3200" dirty="0">
                <a:solidFill>
                  <a:srgbClr val="5BB140"/>
                </a:solidFill>
              </a:rPr>
              <a:t>Bakhshipour, A. E., Sedki, K.</a:t>
            </a:r>
            <a:endParaRPr lang="en-GB" sz="3200" dirty="0">
              <a:solidFill>
                <a:srgbClr val="5BB140"/>
              </a:solidFill>
            </a:endParaRPr>
          </a:p>
          <a:p>
            <a:pPr algn="ctr"/>
            <a:r>
              <a:rPr lang="en-GB" sz="3500" b="0" cap="none" dirty="0">
                <a:solidFill>
                  <a:srgbClr val="5BB140"/>
                </a:solidFill>
              </a:rPr>
              <a:t>Institute for Urban Water Management - </a:t>
            </a:r>
            <a:r>
              <a:rPr lang="en-GB" sz="3500" b="0" cap="none" dirty="0" err="1">
                <a:solidFill>
                  <a:srgbClr val="5BB140"/>
                </a:solidFill>
              </a:rPr>
              <a:t>Technische</a:t>
            </a:r>
            <a:r>
              <a:rPr lang="en-GB" sz="3500" b="0" cap="none" dirty="0">
                <a:solidFill>
                  <a:srgbClr val="5BB140"/>
                </a:solidFill>
              </a:rPr>
              <a:t> Universität Kaiserslautern</a:t>
            </a:r>
            <a:endParaRPr lang="en-GB" sz="3200" b="0" dirty="0">
              <a:solidFill>
                <a:srgbClr val="5BB14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08D1339-EA4C-49F3-A111-61964A401FA0}"/>
              </a:ext>
            </a:extLst>
          </p:cNvPr>
          <p:cNvGrpSpPr/>
          <p:nvPr/>
        </p:nvGrpSpPr>
        <p:grpSpPr>
          <a:xfrm>
            <a:off x="12696874" y="3750803"/>
            <a:ext cx="10829876" cy="3031564"/>
            <a:chOff x="12998386" y="4141495"/>
            <a:chExt cx="10829876" cy="3031564"/>
          </a:xfrm>
        </p:grpSpPr>
        <p:sp>
          <p:nvSpPr>
            <p:cNvPr id="57" name="Shape 57"/>
            <p:cNvSpPr/>
            <p:nvPr/>
          </p:nvSpPr>
          <p:spPr>
            <a:xfrm>
              <a:off x="15156345" y="5725265"/>
              <a:ext cx="8671917" cy="14477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/>
            <a:p>
              <a:pPr>
                <a:lnSpc>
                  <a:spcPct val="50000"/>
                </a:lnSpc>
              </a:pPr>
              <a:r>
                <a:rPr lang="en-GB"/>
                <a:t>Hackathon. November 25, 2021</a:t>
              </a:r>
            </a:p>
          </p:txBody>
        </p:sp>
        <p:pic>
          <p:nvPicPr>
            <p:cNvPr id="58" name="image4.png"/>
            <p:cNvPicPr>
              <a:picLocks noChangeAspect="1"/>
            </p:cNvPicPr>
            <p:nvPr/>
          </p:nvPicPr>
          <p:blipFill rotWithShape="1">
            <a:blip r:embed="rId3"/>
            <a:srcRect l="26489" t="41386"/>
            <a:stretch/>
          </p:blipFill>
          <p:spPr>
            <a:xfrm>
              <a:off x="14897100" y="4411230"/>
              <a:ext cx="5555344" cy="1272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image4.png">
              <a:extLst>
                <a:ext uri="{FF2B5EF4-FFF2-40B4-BE49-F238E27FC236}">
                  <a16:creationId xmlns:a16="http://schemas.microsoft.com/office/drawing/2014/main" id="{27D958D9-40A2-425B-A723-1970359B2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4875"/>
            <a:stretch/>
          </p:blipFill>
          <p:spPr>
            <a:xfrm>
              <a:off x="12998386" y="4141495"/>
              <a:ext cx="1898714" cy="2171672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B25C45C-E470-4F68-99E5-C7826F85C3D5}"/>
              </a:ext>
            </a:extLst>
          </p:cNvPr>
          <p:cNvGrpSpPr/>
          <p:nvPr/>
        </p:nvGrpSpPr>
        <p:grpSpPr>
          <a:xfrm>
            <a:off x="14467158" y="10586663"/>
            <a:ext cx="4533246" cy="696074"/>
            <a:chOff x="3601355" y="5225391"/>
            <a:chExt cx="4533246" cy="696074"/>
          </a:xfrm>
        </p:grpSpPr>
        <p:pic>
          <p:nvPicPr>
            <p:cNvPr id="10" name="Grafik 9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F7F610B5-DBDE-47BC-B424-2120F3C946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355" y="5225391"/>
              <a:ext cx="3565711" cy="688385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F6A79067-C98C-4BE6-BA0B-5AEEAFF4E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27" y="5225391"/>
              <a:ext cx="696074" cy="69607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6950BFC3-D8DA-4A85-94F7-54DA5524770B}">
      <p188:commentRel xmlns:p188="http://schemas.microsoft.com/office/powerpoint/2018/8/main" xmlns="" r:id="rId6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514870" y="1603375"/>
            <a:ext cx="18296520" cy="15796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200"/>
            </a:lvl1pPr>
          </a:lstStyle>
          <a:p>
            <a:r>
              <a:rPr lang="en-GB" sz="6000" cap="none" dirty="0" smtClean="0"/>
              <a:t>Team and idea</a:t>
            </a:r>
            <a:endParaRPr lang="en-GB" sz="6000" cap="none" dirty="0"/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4294967295"/>
          </p:nvPr>
        </p:nvSpPr>
        <p:spPr>
          <a:xfrm>
            <a:off x="22194645" y="12659517"/>
            <a:ext cx="323540" cy="56197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2500"/>
              </a:spcBef>
              <a:defRPr sz="2900" b="1" cap="all">
                <a:solidFill>
                  <a:srgbClr val="2121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6A178DE9-7594-4E9E-99F8-8A725D775B43}"/>
              </a:ext>
            </a:extLst>
          </p:cNvPr>
          <p:cNvGrpSpPr/>
          <p:nvPr/>
        </p:nvGrpSpPr>
        <p:grpSpPr>
          <a:xfrm>
            <a:off x="2165743" y="3475258"/>
            <a:ext cx="20182103" cy="7466737"/>
            <a:chOff x="1759645" y="3693533"/>
            <a:chExt cx="14732255" cy="5450467"/>
          </a:xfrm>
        </p:grpSpPr>
        <p:grpSp>
          <p:nvGrpSpPr>
            <p:cNvPr id="6" name="Group">
              <a:extLst>
                <a:ext uri="{FF2B5EF4-FFF2-40B4-BE49-F238E27FC236}">
                  <a16:creationId xmlns:a16="http://schemas.microsoft.com/office/drawing/2014/main" id="{34E744CA-DE6E-418F-AFCE-7965B471F6EE}"/>
                </a:ext>
              </a:extLst>
            </p:cNvPr>
            <p:cNvGrpSpPr/>
            <p:nvPr/>
          </p:nvGrpSpPr>
          <p:grpSpPr>
            <a:xfrm>
              <a:off x="1759645" y="3693533"/>
              <a:ext cx="14732255" cy="5450467"/>
              <a:chOff x="-1" y="-1"/>
              <a:chExt cx="20645693" cy="7638251"/>
            </a:xfrm>
          </p:grpSpPr>
          <p:sp>
            <p:nvSpPr>
              <p:cNvPr id="13" name="Shape">
                <a:extLst>
                  <a:ext uri="{FF2B5EF4-FFF2-40B4-BE49-F238E27FC236}">
                    <a16:creationId xmlns:a16="http://schemas.microsoft.com/office/drawing/2014/main" id="{95E9CB17-2D80-4DA6-A9BD-A007D485BAAD}"/>
                  </a:ext>
                </a:extLst>
              </p:cNvPr>
              <p:cNvSpPr/>
              <p:nvPr/>
            </p:nvSpPr>
            <p:spPr>
              <a:xfrm>
                <a:off x="-1" y="-1"/>
                <a:ext cx="3453131" cy="7638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588" extrusionOk="0">
                    <a:moveTo>
                      <a:pt x="10875" y="0"/>
                    </a:moveTo>
                    <a:cubicBezTo>
                      <a:pt x="8538" y="-3"/>
                      <a:pt x="6270" y="343"/>
                      <a:pt x="4382" y="965"/>
                    </a:cubicBezTo>
                    <a:cubicBezTo>
                      <a:pt x="2794" y="1489"/>
                      <a:pt x="1543" y="2178"/>
                      <a:pt x="870" y="2982"/>
                    </a:cubicBezTo>
                    <a:cubicBezTo>
                      <a:pt x="535" y="3382"/>
                      <a:pt x="349" y="3804"/>
                      <a:pt x="221" y="4231"/>
                    </a:cubicBezTo>
                    <a:cubicBezTo>
                      <a:pt x="92" y="4657"/>
                      <a:pt x="18" y="5089"/>
                      <a:pt x="1" y="5529"/>
                    </a:cubicBezTo>
                    <a:lnTo>
                      <a:pt x="1" y="16568"/>
                    </a:lnTo>
                    <a:cubicBezTo>
                      <a:pt x="-9" y="16657"/>
                      <a:pt x="24" y="16746"/>
                      <a:pt x="96" y="16828"/>
                    </a:cubicBezTo>
                    <a:cubicBezTo>
                      <a:pt x="172" y="16915"/>
                      <a:pt x="291" y="16993"/>
                      <a:pt x="442" y="17055"/>
                    </a:cubicBezTo>
                    <a:lnTo>
                      <a:pt x="9647" y="21376"/>
                    </a:lnTo>
                    <a:cubicBezTo>
                      <a:pt x="9943" y="21504"/>
                      <a:pt x="10333" y="21579"/>
                      <a:pt x="10743" y="21588"/>
                    </a:cubicBezTo>
                    <a:cubicBezTo>
                      <a:pt x="11203" y="21597"/>
                      <a:pt x="11652" y="21522"/>
                      <a:pt x="11987" y="21379"/>
                    </a:cubicBezTo>
                    <a:lnTo>
                      <a:pt x="21171" y="17009"/>
                    </a:lnTo>
                    <a:cubicBezTo>
                      <a:pt x="21312" y="16947"/>
                      <a:pt x="21420" y="16870"/>
                      <a:pt x="21490" y="16786"/>
                    </a:cubicBezTo>
                    <a:cubicBezTo>
                      <a:pt x="21562" y="16700"/>
                      <a:pt x="21591" y="16608"/>
                      <a:pt x="21574" y="16516"/>
                    </a:cubicBezTo>
                    <a:lnTo>
                      <a:pt x="21583" y="6193"/>
                    </a:lnTo>
                    <a:cubicBezTo>
                      <a:pt x="21563" y="5697"/>
                      <a:pt x="21519" y="5209"/>
                      <a:pt x="21451" y="4726"/>
                    </a:cubicBezTo>
                    <a:cubicBezTo>
                      <a:pt x="21388" y="4269"/>
                      <a:pt x="21302" y="3814"/>
                      <a:pt x="21029" y="3378"/>
                    </a:cubicBezTo>
                    <a:cubicBezTo>
                      <a:pt x="20745" y="2926"/>
                      <a:pt x="20268" y="2506"/>
                      <a:pt x="19672" y="2119"/>
                    </a:cubicBezTo>
                    <a:cubicBezTo>
                      <a:pt x="19095" y="1745"/>
                      <a:pt x="18403" y="1399"/>
                      <a:pt x="17600" y="1099"/>
                    </a:cubicBezTo>
                    <a:cubicBezTo>
                      <a:pt x="15706" y="392"/>
                      <a:pt x="13330" y="3"/>
                      <a:pt x="10875" y="0"/>
                    </a:cubicBezTo>
                    <a:close/>
                    <a:moveTo>
                      <a:pt x="10791" y="744"/>
                    </a:moveTo>
                    <a:cubicBezTo>
                      <a:pt x="13138" y="744"/>
                      <a:pt x="15484" y="1149"/>
                      <a:pt x="17274" y="1958"/>
                    </a:cubicBezTo>
                    <a:cubicBezTo>
                      <a:pt x="20856" y="3578"/>
                      <a:pt x="20856" y="6204"/>
                      <a:pt x="17274" y="7823"/>
                    </a:cubicBezTo>
                    <a:cubicBezTo>
                      <a:pt x="13693" y="9443"/>
                      <a:pt x="7888" y="9443"/>
                      <a:pt x="4307" y="7823"/>
                    </a:cubicBezTo>
                    <a:cubicBezTo>
                      <a:pt x="726" y="6204"/>
                      <a:pt x="726" y="3578"/>
                      <a:pt x="4307" y="1958"/>
                    </a:cubicBezTo>
                    <a:cubicBezTo>
                      <a:pt x="6098" y="1149"/>
                      <a:pt x="8444" y="744"/>
                      <a:pt x="10791" y="7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14" name="Shape">
                <a:extLst>
                  <a:ext uri="{FF2B5EF4-FFF2-40B4-BE49-F238E27FC236}">
                    <a16:creationId xmlns:a16="http://schemas.microsoft.com/office/drawing/2014/main" id="{05D8EAB7-31F5-4B0F-9594-1C2AD2111CCE}"/>
                  </a:ext>
                </a:extLst>
              </p:cNvPr>
              <p:cNvSpPr/>
              <p:nvPr/>
            </p:nvSpPr>
            <p:spPr>
              <a:xfrm>
                <a:off x="323747" y="5649190"/>
                <a:ext cx="2823502" cy="1615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263" extrusionOk="0">
                    <a:moveTo>
                      <a:pt x="2251" y="796"/>
                    </a:moveTo>
                    <a:lnTo>
                      <a:pt x="10724" y="15669"/>
                    </a:lnTo>
                    <a:lnTo>
                      <a:pt x="19043" y="754"/>
                    </a:lnTo>
                    <a:cubicBezTo>
                      <a:pt x="19607" y="-299"/>
                      <a:pt x="20578" y="-240"/>
                      <a:pt x="21098" y="879"/>
                    </a:cubicBezTo>
                    <a:cubicBezTo>
                      <a:pt x="21492" y="1724"/>
                      <a:pt x="21484" y="2936"/>
                      <a:pt x="21079" y="3765"/>
                    </a:cubicBezTo>
                    <a:lnTo>
                      <a:pt x="11983" y="20314"/>
                    </a:lnTo>
                    <a:cubicBezTo>
                      <a:pt x="11677" y="20881"/>
                      <a:pt x="11257" y="21220"/>
                      <a:pt x="10811" y="21259"/>
                    </a:cubicBezTo>
                    <a:cubicBezTo>
                      <a:pt x="10345" y="21301"/>
                      <a:pt x="9888" y="21013"/>
                      <a:pt x="9546" y="20462"/>
                    </a:cubicBezTo>
                    <a:lnTo>
                      <a:pt x="309" y="3947"/>
                    </a:lnTo>
                    <a:cubicBezTo>
                      <a:pt x="-108" y="3087"/>
                      <a:pt x="-102" y="1828"/>
                      <a:pt x="322" y="980"/>
                    </a:cubicBezTo>
                    <a:cubicBezTo>
                      <a:pt x="820" y="-16"/>
                      <a:pt x="1694" y="-99"/>
                      <a:pt x="2251" y="7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15" name="Circle">
                <a:extLst>
                  <a:ext uri="{FF2B5EF4-FFF2-40B4-BE49-F238E27FC236}">
                    <a16:creationId xmlns:a16="http://schemas.microsoft.com/office/drawing/2014/main" id="{B45AAFCE-9754-4DCA-8C32-A8C14694BD1D}"/>
                  </a:ext>
                </a:extLst>
              </p:cNvPr>
              <p:cNvSpPr/>
              <p:nvPr/>
            </p:nvSpPr>
            <p:spPr>
              <a:xfrm>
                <a:off x="628772" y="624237"/>
                <a:ext cx="2195586" cy="2195586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16" name="Graphic 70">
                <a:extLst>
                  <a:ext uri="{FF2B5EF4-FFF2-40B4-BE49-F238E27FC236}">
                    <a16:creationId xmlns:a16="http://schemas.microsoft.com/office/drawing/2014/main" id="{3C500A4F-2A3A-49EB-94BF-FC35E231D6E7}"/>
                  </a:ext>
                </a:extLst>
              </p:cNvPr>
              <p:cNvSpPr/>
              <p:nvPr/>
            </p:nvSpPr>
            <p:spPr>
              <a:xfrm>
                <a:off x="1452913" y="1392251"/>
                <a:ext cx="570460" cy="543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493" extrusionOk="0">
                    <a:moveTo>
                      <a:pt x="21465" y="8141"/>
                    </a:moveTo>
                    <a:cubicBezTo>
                      <a:pt x="21391" y="7901"/>
                      <a:pt x="21200" y="7720"/>
                      <a:pt x="20964" y="7669"/>
                    </a:cubicBezTo>
                    <a:lnTo>
                      <a:pt x="14578" y="6269"/>
                    </a:lnTo>
                    <a:lnTo>
                      <a:pt x="11334" y="328"/>
                    </a:lnTo>
                    <a:cubicBezTo>
                      <a:pt x="11121" y="-9"/>
                      <a:pt x="10687" y="-102"/>
                      <a:pt x="10365" y="122"/>
                    </a:cubicBezTo>
                    <a:cubicBezTo>
                      <a:pt x="10287" y="176"/>
                      <a:pt x="10220" y="246"/>
                      <a:pt x="10168" y="328"/>
                    </a:cubicBezTo>
                    <a:lnTo>
                      <a:pt x="6919" y="6269"/>
                    </a:lnTo>
                    <a:lnTo>
                      <a:pt x="536" y="7669"/>
                    </a:lnTo>
                    <a:cubicBezTo>
                      <a:pt x="172" y="7748"/>
                      <a:pt x="-61" y="8121"/>
                      <a:pt x="14" y="8502"/>
                    </a:cubicBezTo>
                    <a:cubicBezTo>
                      <a:pt x="39" y="8624"/>
                      <a:pt x="93" y="8737"/>
                      <a:pt x="172" y="8829"/>
                    </a:cubicBezTo>
                    <a:lnTo>
                      <a:pt x="4556" y="13903"/>
                    </a:lnTo>
                    <a:lnTo>
                      <a:pt x="3851" y="20709"/>
                    </a:lnTo>
                    <a:cubicBezTo>
                      <a:pt x="3812" y="21096"/>
                      <a:pt x="4079" y="21443"/>
                      <a:pt x="4448" y="21485"/>
                    </a:cubicBezTo>
                    <a:cubicBezTo>
                      <a:pt x="4565" y="21498"/>
                      <a:pt x="4684" y="21478"/>
                      <a:pt x="4792" y="21428"/>
                    </a:cubicBezTo>
                    <a:lnTo>
                      <a:pt x="10748" y="18625"/>
                    </a:lnTo>
                    <a:lnTo>
                      <a:pt x="16702" y="21431"/>
                    </a:lnTo>
                    <a:cubicBezTo>
                      <a:pt x="16789" y="21472"/>
                      <a:pt x="16882" y="21493"/>
                      <a:pt x="16977" y="21493"/>
                    </a:cubicBezTo>
                    <a:cubicBezTo>
                      <a:pt x="17348" y="21493"/>
                      <a:pt x="17649" y="21177"/>
                      <a:pt x="17649" y="20788"/>
                    </a:cubicBezTo>
                    <a:cubicBezTo>
                      <a:pt x="17649" y="20763"/>
                      <a:pt x="17648" y="20737"/>
                      <a:pt x="17645" y="20711"/>
                    </a:cubicBezTo>
                    <a:lnTo>
                      <a:pt x="16940" y="13903"/>
                    </a:lnTo>
                    <a:lnTo>
                      <a:pt x="21324" y="8829"/>
                    </a:lnTo>
                    <a:cubicBezTo>
                      <a:pt x="21485" y="8643"/>
                      <a:pt x="21539" y="8380"/>
                      <a:pt x="21465" y="8141"/>
                    </a:cubicBezTo>
                    <a:close/>
                  </a:path>
                </a:pathLst>
              </a:custGeom>
              <a:solidFill>
                <a:srgbClr val="FECC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17" name="Placeholder text">
                <a:extLst>
                  <a:ext uri="{FF2B5EF4-FFF2-40B4-BE49-F238E27FC236}">
                    <a16:creationId xmlns:a16="http://schemas.microsoft.com/office/drawing/2014/main" id="{ADDE1C4A-DF37-467A-A794-D4E3E8769D48}"/>
                  </a:ext>
                </a:extLst>
              </p:cNvPr>
              <p:cNvSpPr txBox="1"/>
              <p:nvPr/>
            </p:nvSpPr>
            <p:spPr>
              <a:xfrm>
                <a:off x="247810" y="3407111"/>
                <a:ext cx="2957511" cy="4862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defRPr sz="2800" b="0">
                    <a:solidFill>
                      <a:srgbClr val="FFFFFF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defRPr>
                </a:lvl1pPr>
              </a:lstStyle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panose="020B0604020202020204" pitchFamily="34" charset="0"/>
                    <a:sym typeface="Barlow SemiBold"/>
                  </a:rPr>
                  <a:t>Abbas Haghshenas</a:t>
                </a: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Barlow SemiBold"/>
                </a:endParaRPr>
              </a:p>
            </p:txBody>
          </p:sp>
          <p:sp>
            <p:nvSpPr>
              <p:cNvPr id="18" name="Lorem Ipsum is simply dummy text of the printing industry.">
                <a:extLst>
                  <a:ext uri="{FF2B5EF4-FFF2-40B4-BE49-F238E27FC236}">
                    <a16:creationId xmlns:a16="http://schemas.microsoft.com/office/drawing/2014/main" id="{59E47F9F-52C0-45A0-A8C9-DEE25B52DDEA}"/>
                  </a:ext>
                </a:extLst>
              </p:cNvPr>
              <p:cNvSpPr txBox="1"/>
              <p:nvPr/>
            </p:nvSpPr>
            <p:spPr>
              <a:xfrm>
                <a:off x="314814" y="3990068"/>
                <a:ext cx="2823502" cy="1709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defRPr sz="2500" b="0">
                    <a:solidFill>
                      <a:srgbClr val="FFFFFF"/>
                    </a:solidFill>
                    <a:latin typeface="Barlow Medium"/>
                    <a:ea typeface="Barlow Medium"/>
                    <a:cs typeface="Barlow Medium"/>
                    <a:sym typeface="Barlow Medium"/>
                  </a:defRPr>
                </a:lvl1pPr>
              </a:lstStyle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Ass. Professor</a:t>
                </a:r>
              </a:p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University of Tehran</a:t>
                </a:r>
              </a:p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Tehran, Iran</a:t>
                </a:r>
              </a:p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Weather Forecasting  </a:t>
                </a:r>
              </a:p>
            </p:txBody>
          </p:sp>
          <p:sp>
            <p:nvSpPr>
              <p:cNvPr id="19" name="Shape">
                <a:extLst>
                  <a:ext uri="{FF2B5EF4-FFF2-40B4-BE49-F238E27FC236}">
                    <a16:creationId xmlns:a16="http://schemas.microsoft.com/office/drawing/2014/main" id="{E3888518-E554-4A15-8141-B4CE171164BB}"/>
                  </a:ext>
                </a:extLst>
              </p:cNvPr>
              <p:cNvSpPr/>
              <p:nvPr/>
            </p:nvSpPr>
            <p:spPr>
              <a:xfrm>
                <a:off x="4298140" y="-1"/>
                <a:ext cx="3453131" cy="7638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588" extrusionOk="0">
                    <a:moveTo>
                      <a:pt x="10875" y="0"/>
                    </a:moveTo>
                    <a:cubicBezTo>
                      <a:pt x="8538" y="-3"/>
                      <a:pt x="6270" y="343"/>
                      <a:pt x="4382" y="965"/>
                    </a:cubicBezTo>
                    <a:cubicBezTo>
                      <a:pt x="2794" y="1489"/>
                      <a:pt x="1543" y="2178"/>
                      <a:pt x="870" y="2982"/>
                    </a:cubicBezTo>
                    <a:cubicBezTo>
                      <a:pt x="535" y="3382"/>
                      <a:pt x="349" y="3804"/>
                      <a:pt x="221" y="4231"/>
                    </a:cubicBezTo>
                    <a:cubicBezTo>
                      <a:pt x="92" y="4657"/>
                      <a:pt x="18" y="5089"/>
                      <a:pt x="1" y="5529"/>
                    </a:cubicBezTo>
                    <a:lnTo>
                      <a:pt x="1" y="16568"/>
                    </a:lnTo>
                    <a:cubicBezTo>
                      <a:pt x="-9" y="16657"/>
                      <a:pt x="24" y="16746"/>
                      <a:pt x="96" y="16828"/>
                    </a:cubicBezTo>
                    <a:cubicBezTo>
                      <a:pt x="172" y="16915"/>
                      <a:pt x="291" y="16993"/>
                      <a:pt x="442" y="17055"/>
                    </a:cubicBezTo>
                    <a:lnTo>
                      <a:pt x="9647" y="21376"/>
                    </a:lnTo>
                    <a:cubicBezTo>
                      <a:pt x="9943" y="21504"/>
                      <a:pt x="10333" y="21579"/>
                      <a:pt x="10743" y="21588"/>
                    </a:cubicBezTo>
                    <a:cubicBezTo>
                      <a:pt x="11203" y="21597"/>
                      <a:pt x="11652" y="21522"/>
                      <a:pt x="11987" y="21379"/>
                    </a:cubicBezTo>
                    <a:lnTo>
                      <a:pt x="21171" y="17009"/>
                    </a:lnTo>
                    <a:cubicBezTo>
                      <a:pt x="21312" y="16947"/>
                      <a:pt x="21420" y="16870"/>
                      <a:pt x="21490" y="16786"/>
                    </a:cubicBezTo>
                    <a:cubicBezTo>
                      <a:pt x="21562" y="16700"/>
                      <a:pt x="21591" y="16608"/>
                      <a:pt x="21574" y="16516"/>
                    </a:cubicBezTo>
                    <a:lnTo>
                      <a:pt x="21583" y="6193"/>
                    </a:lnTo>
                    <a:cubicBezTo>
                      <a:pt x="21563" y="5697"/>
                      <a:pt x="21519" y="5209"/>
                      <a:pt x="21451" y="4726"/>
                    </a:cubicBezTo>
                    <a:cubicBezTo>
                      <a:pt x="21388" y="4269"/>
                      <a:pt x="21302" y="3814"/>
                      <a:pt x="21029" y="3378"/>
                    </a:cubicBezTo>
                    <a:cubicBezTo>
                      <a:pt x="20745" y="2926"/>
                      <a:pt x="20268" y="2506"/>
                      <a:pt x="19672" y="2119"/>
                    </a:cubicBezTo>
                    <a:cubicBezTo>
                      <a:pt x="19095" y="1745"/>
                      <a:pt x="18403" y="1399"/>
                      <a:pt x="17600" y="1099"/>
                    </a:cubicBezTo>
                    <a:cubicBezTo>
                      <a:pt x="15706" y="392"/>
                      <a:pt x="13330" y="3"/>
                      <a:pt x="10875" y="0"/>
                    </a:cubicBezTo>
                    <a:close/>
                    <a:moveTo>
                      <a:pt x="10791" y="744"/>
                    </a:moveTo>
                    <a:cubicBezTo>
                      <a:pt x="13138" y="744"/>
                      <a:pt x="15484" y="1149"/>
                      <a:pt x="17274" y="1958"/>
                    </a:cubicBezTo>
                    <a:cubicBezTo>
                      <a:pt x="20856" y="3578"/>
                      <a:pt x="20856" y="6204"/>
                      <a:pt x="17274" y="7823"/>
                    </a:cubicBezTo>
                    <a:cubicBezTo>
                      <a:pt x="13693" y="9443"/>
                      <a:pt x="7888" y="9443"/>
                      <a:pt x="4307" y="7823"/>
                    </a:cubicBezTo>
                    <a:cubicBezTo>
                      <a:pt x="726" y="6204"/>
                      <a:pt x="726" y="3578"/>
                      <a:pt x="4307" y="1958"/>
                    </a:cubicBezTo>
                    <a:cubicBezTo>
                      <a:pt x="6098" y="1149"/>
                      <a:pt x="8444" y="744"/>
                      <a:pt x="10791" y="7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20" name="Shape">
                <a:extLst>
                  <a:ext uri="{FF2B5EF4-FFF2-40B4-BE49-F238E27FC236}">
                    <a16:creationId xmlns:a16="http://schemas.microsoft.com/office/drawing/2014/main" id="{59314782-CEE2-4663-9A09-C3D26775E408}"/>
                  </a:ext>
                </a:extLst>
              </p:cNvPr>
              <p:cNvSpPr/>
              <p:nvPr/>
            </p:nvSpPr>
            <p:spPr>
              <a:xfrm>
                <a:off x="4621887" y="5649190"/>
                <a:ext cx="2823503" cy="1615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263" extrusionOk="0">
                    <a:moveTo>
                      <a:pt x="2251" y="796"/>
                    </a:moveTo>
                    <a:lnTo>
                      <a:pt x="10724" y="15669"/>
                    </a:lnTo>
                    <a:lnTo>
                      <a:pt x="19043" y="754"/>
                    </a:lnTo>
                    <a:cubicBezTo>
                      <a:pt x="19607" y="-299"/>
                      <a:pt x="20578" y="-240"/>
                      <a:pt x="21098" y="879"/>
                    </a:cubicBezTo>
                    <a:cubicBezTo>
                      <a:pt x="21492" y="1724"/>
                      <a:pt x="21484" y="2936"/>
                      <a:pt x="21079" y="3765"/>
                    </a:cubicBezTo>
                    <a:lnTo>
                      <a:pt x="11983" y="20314"/>
                    </a:lnTo>
                    <a:cubicBezTo>
                      <a:pt x="11677" y="20881"/>
                      <a:pt x="11257" y="21220"/>
                      <a:pt x="10811" y="21259"/>
                    </a:cubicBezTo>
                    <a:cubicBezTo>
                      <a:pt x="10345" y="21301"/>
                      <a:pt x="9888" y="21013"/>
                      <a:pt x="9546" y="20462"/>
                    </a:cubicBezTo>
                    <a:lnTo>
                      <a:pt x="309" y="3947"/>
                    </a:lnTo>
                    <a:cubicBezTo>
                      <a:pt x="-108" y="3087"/>
                      <a:pt x="-102" y="1828"/>
                      <a:pt x="322" y="980"/>
                    </a:cubicBezTo>
                    <a:cubicBezTo>
                      <a:pt x="820" y="-16"/>
                      <a:pt x="1694" y="-99"/>
                      <a:pt x="2251" y="7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21" name="Circle">
                <a:extLst>
                  <a:ext uri="{FF2B5EF4-FFF2-40B4-BE49-F238E27FC236}">
                    <a16:creationId xmlns:a16="http://schemas.microsoft.com/office/drawing/2014/main" id="{5DEEA8D8-18CB-4284-A2FE-9BE2D7B4E546}"/>
                  </a:ext>
                </a:extLst>
              </p:cNvPr>
              <p:cNvSpPr/>
              <p:nvPr/>
            </p:nvSpPr>
            <p:spPr>
              <a:xfrm>
                <a:off x="4926913" y="624237"/>
                <a:ext cx="2195586" cy="219558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22" name="Placeholder text">
                <a:extLst>
                  <a:ext uri="{FF2B5EF4-FFF2-40B4-BE49-F238E27FC236}">
                    <a16:creationId xmlns:a16="http://schemas.microsoft.com/office/drawing/2014/main" id="{2C79DCC7-7D99-46DA-BA33-19C95CE6C712}"/>
                  </a:ext>
                </a:extLst>
              </p:cNvPr>
              <p:cNvSpPr txBox="1"/>
              <p:nvPr/>
            </p:nvSpPr>
            <p:spPr>
              <a:xfrm>
                <a:off x="4545950" y="3407111"/>
                <a:ext cx="2957511" cy="4862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defRPr sz="2800" b="0">
                    <a:solidFill>
                      <a:srgbClr val="FFFFFF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defRPr>
                </a:lvl1pPr>
              </a:lstStyle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panose="020B0604020202020204" pitchFamily="34" charset="0"/>
                    <a:sym typeface="Barlow SemiBold"/>
                  </a:rPr>
                  <a:t>Ali Haghighi</a:t>
                </a: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Barlow SemiBold"/>
                </a:endParaRPr>
              </a:p>
            </p:txBody>
          </p:sp>
          <p:sp>
            <p:nvSpPr>
              <p:cNvPr id="23" name="Lorem Ipsum is simply dummy text of the printing industry.">
                <a:extLst>
                  <a:ext uri="{FF2B5EF4-FFF2-40B4-BE49-F238E27FC236}">
                    <a16:creationId xmlns:a16="http://schemas.microsoft.com/office/drawing/2014/main" id="{9B6D98B6-9524-45AF-91B6-51F1E782C833}"/>
                  </a:ext>
                </a:extLst>
              </p:cNvPr>
              <p:cNvSpPr txBox="1"/>
              <p:nvPr/>
            </p:nvSpPr>
            <p:spPr>
              <a:xfrm>
                <a:off x="4612954" y="3990068"/>
                <a:ext cx="2823503" cy="1709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defRPr sz="2500" b="0">
                    <a:solidFill>
                      <a:srgbClr val="FFFFFF"/>
                    </a:solidFill>
                    <a:latin typeface="Barlow Medium"/>
                    <a:ea typeface="Barlow Medium"/>
                    <a:cs typeface="Barlow Medium"/>
                    <a:sym typeface="Barlow Medium"/>
                  </a:defRPr>
                </a:lvl1pPr>
              </a:lstStyle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panose="020B0604020202020204" pitchFamily="34" charset="0"/>
                    <a:sym typeface="Barlow Medium"/>
                  </a:rPr>
                  <a:t>Professor</a:t>
                </a:r>
              </a:p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Chamran University</a:t>
                </a:r>
              </a:p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Ahvaz, Iran</a:t>
                </a:r>
              </a:p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Hydroinformatics</a:t>
                </a:r>
                <a:r>
                  <a:rPr kumimoji="0" lang="de-DE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panose="020B0604020202020204" pitchFamily="34" charset="0"/>
                    <a:sym typeface="Barlow Medium"/>
                  </a:rPr>
                  <a:t> </a:t>
                </a: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Barlow Medium"/>
                </a:endParaRPr>
              </a:p>
            </p:txBody>
          </p:sp>
          <p:sp>
            <p:nvSpPr>
              <p:cNvPr id="24" name="Shape">
                <a:extLst>
                  <a:ext uri="{FF2B5EF4-FFF2-40B4-BE49-F238E27FC236}">
                    <a16:creationId xmlns:a16="http://schemas.microsoft.com/office/drawing/2014/main" id="{168F04AE-3E1E-4C16-B070-BEC904B6A7A0}"/>
                  </a:ext>
                </a:extLst>
              </p:cNvPr>
              <p:cNvSpPr/>
              <p:nvPr/>
            </p:nvSpPr>
            <p:spPr>
              <a:xfrm>
                <a:off x="12894422" y="-1"/>
                <a:ext cx="3453131" cy="7638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588" extrusionOk="0">
                    <a:moveTo>
                      <a:pt x="10875" y="0"/>
                    </a:moveTo>
                    <a:cubicBezTo>
                      <a:pt x="8538" y="-3"/>
                      <a:pt x="6270" y="343"/>
                      <a:pt x="4382" y="965"/>
                    </a:cubicBezTo>
                    <a:cubicBezTo>
                      <a:pt x="2794" y="1489"/>
                      <a:pt x="1543" y="2178"/>
                      <a:pt x="870" y="2982"/>
                    </a:cubicBezTo>
                    <a:cubicBezTo>
                      <a:pt x="535" y="3382"/>
                      <a:pt x="349" y="3804"/>
                      <a:pt x="221" y="4231"/>
                    </a:cubicBezTo>
                    <a:cubicBezTo>
                      <a:pt x="92" y="4657"/>
                      <a:pt x="18" y="5089"/>
                      <a:pt x="1" y="5529"/>
                    </a:cubicBezTo>
                    <a:lnTo>
                      <a:pt x="1" y="16568"/>
                    </a:lnTo>
                    <a:cubicBezTo>
                      <a:pt x="-9" y="16657"/>
                      <a:pt x="24" y="16746"/>
                      <a:pt x="96" y="16828"/>
                    </a:cubicBezTo>
                    <a:cubicBezTo>
                      <a:pt x="172" y="16915"/>
                      <a:pt x="291" y="16993"/>
                      <a:pt x="442" y="17055"/>
                    </a:cubicBezTo>
                    <a:lnTo>
                      <a:pt x="9647" y="21376"/>
                    </a:lnTo>
                    <a:cubicBezTo>
                      <a:pt x="9943" y="21504"/>
                      <a:pt x="10333" y="21579"/>
                      <a:pt x="10743" y="21588"/>
                    </a:cubicBezTo>
                    <a:cubicBezTo>
                      <a:pt x="11203" y="21597"/>
                      <a:pt x="11652" y="21522"/>
                      <a:pt x="11987" y="21379"/>
                    </a:cubicBezTo>
                    <a:lnTo>
                      <a:pt x="21171" y="17009"/>
                    </a:lnTo>
                    <a:cubicBezTo>
                      <a:pt x="21312" y="16947"/>
                      <a:pt x="21420" y="16870"/>
                      <a:pt x="21490" y="16786"/>
                    </a:cubicBezTo>
                    <a:cubicBezTo>
                      <a:pt x="21562" y="16700"/>
                      <a:pt x="21591" y="16608"/>
                      <a:pt x="21574" y="16516"/>
                    </a:cubicBezTo>
                    <a:lnTo>
                      <a:pt x="21583" y="6193"/>
                    </a:lnTo>
                    <a:cubicBezTo>
                      <a:pt x="21563" y="5697"/>
                      <a:pt x="21519" y="5209"/>
                      <a:pt x="21451" y="4726"/>
                    </a:cubicBezTo>
                    <a:cubicBezTo>
                      <a:pt x="21388" y="4269"/>
                      <a:pt x="21302" y="3814"/>
                      <a:pt x="21029" y="3378"/>
                    </a:cubicBezTo>
                    <a:cubicBezTo>
                      <a:pt x="20745" y="2926"/>
                      <a:pt x="20268" y="2506"/>
                      <a:pt x="19672" y="2119"/>
                    </a:cubicBezTo>
                    <a:cubicBezTo>
                      <a:pt x="19095" y="1745"/>
                      <a:pt x="18403" y="1399"/>
                      <a:pt x="17600" y="1099"/>
                    </a:cubicBezTo>
                    <a:cubicBezTo>
                      <a:pt x="15706" y="392"/>
                      <a:pt x="13330" y="3"/>
                      <a:pt x="10875" y="0"/>
                    </a:cubicBezTo>
                    <a:close/>
                    <a:moveTo>
                      <a:pt x="10791" y="744"/>
                    </a:moveTo>
                    <a:cubicBezTo>
                      <a:pt x="13138" y="744"/>
                      <a:pt x="15484" y="1149"/>
                      <a:pt x="17274" y="1958"/>
                    </a:cubicBezTo>
                    <a:cubicBezTo>
                      <a:pt x="20856" y="3578"/>
                      <a:pt x="20856" y="6204"/>
                      <a:pt x="17274" y="7823"/>
                    </a:cubicBezTo>
                    <a:cubicBezTo>
                      <a:pt x="13693" y="9443"/>
                      <a:pt x="7888" y="9443"/>
                      <a:pt x="4307" y="7823"/>
                    </a:cubicBezTo>
                    <a:cubicBezTo>
                      <a:pt x="726" y="6204"/>
                      <a:pt x="726" y="3578"/>
                      <a:pt x="4307" y="1958"/>
                    </a:cubicBezTo>
                    <a:cubicBezTo>
                      <a:pt x="6098" y="1149"/>
                      <a:pt x="8444" y="744"/>
                      <a:pt x="10791" y="744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25" name="Shape">
                <a:extLst>
                  <a:ext uri="{FF2B5EF4-FFF2-40B4-BE49-F238E27FC236}">
                    <a16:creationId xmlns:a16="http://schemas.microsoft.com/office/drawing/2014/main" id="{3B81679C-60FE-45DE-BA89-343545B114F7}"/>
                  </a:ext>
                </a:extLst>
              </p:cNvPr>
              <p:cNvSpPr/>
              <p:nvPr/>
            </p:nvSpPr>
            <p:spPr>
              <a:xfrm>
                <a:off x="13218168" y="5649190"/>
                <a:ext cx="2823502" cy="1615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263" extrusionOk="0">
                    <a:moveTo>
                      <a:pt x="2251" y="796"/>
                    </a:moveTo>
                    <a:lnTo>
                      <a:pt x="10724" y="15669"/>
                    </a:lnTo>
                    <a:lnTo>
                      <a:pt x="19043" y="754"/>
                    </a:lnTo>
                    <a:cubicBezTo>
                      <a:pt x="19607" y="-299"/>
                      <a:pt x="20578" y="-240"/>
                      <a:pt x="21098" y="879"/>
                    </a:cubicBezTo>
                    <a:cubicBezTo>
                      <a:pt x="21492" y="1724"/>
                      <a:pt x="21484" y="2936"/>
                      <a:pt x="21079" y="3765"/>
                    </a:cubicBezTo>
                    <a:lnTo>
                      <a:pt x="11983" y="20314"/>
                    </a:lnTo>
                    <a:cubicBezTo>
                      <a:pt x="11677" y="20881"/>
                      <a:pt x="11257" y="21220"/>
                      <a:pt x="10811" y="21259"/>
                    </a:cubicBezTo>
                    <a:cubicBezTo>
                      <a:pt x="10345" y="21301"/>
                      <a:pt x="9888" y="21013"/>
                      <a:pt x="9546" y="20462"/>
                    </a:cubicBezTo>
                    <a:lnTo>
                      <a:pt x="309" y="3947"/>
                    </a:lnTo>
                    <a:cubicBezTo>
                      <a:pt x="-108" y="3087"/>
                      <a:pt x="-102" y="1828"/>
                      <a:pt x="322" y="980"/>
                    </a:cubicBezTo>
                    <a:cubicBezTo>
                      <a:pt x="820" y="-16"/>
                      <a:pt x="1694" y="-99"/>
                      <a:pt x="2251" y="7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26" name="Circle">
                <a:extLst>
                  <a:ext uri="{FF2B5EF4-FFF2-40B4-BE49-F238E27FC236}">
                    <a16:creationId xmlns:a16="http://schemas.microsoft.com/office/drawing/2014/main" id="{1F569A4B-0C83-4452-9E3A-0FDD487CF6BA}"/>
                  </a:ext>
                </a:extLst>
              </p:cNvPr>
              <p:cNvSpPr/>
              <p:nvPr/>
            </p:nvSpPr>
            <p:spPr>
              <a:xfrm>
                <a:off x="13523194" y="624237"/>
                <a:ext cx="2195586" cy="2195586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27" name="Placeholder text">
                <a:extLst>
                  <a:ext uri="{FF2B5EF4-FFF2-40B4-BE49-F238E27FC236}">
                    <a16:creationId xmlns:a16="http://schemas.microsoft.com/office/drawing/2014/main" id="{7042171F-6EC9-460B-86E8-AEC1EBBC4C14}"/>
                  </a:ext>
                </a:extLst>
              </p:cNvPr>
              <p:cNvSpPr txBox="1"/>
              <p:nvPr/>
            </p:nvSpPr>
            <p:spPr>
              <a:xfrm>
                <a:off x="13142231" y="3326688"/>
                <a:ext cx="2957511" cy="4862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defRPr sz="2800" b="0">
                    <a:solidFill>
                      <a:srgbClr val="FFFFFF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defRPr>
                </a:lvl1pPr>
              </a:lstStyle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panose="020B0604020202020204" pitchFamily="34" charset="0"/>
                    <a:sym typeface="Barlow SemiBold"/>
                  </a:rPr>
                  <a:t>Amin Bakhshipour</a:t>
                </a: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Barlow SemiBold"/>
                </a:endParaRPr>
              </a:p>
            </p:txBody>
          </p:sp>
          <p:sp>
            <p:nvSpPr>
              <p:cNvPr id="28" name="Lorem Ipsum is simply dummy text of the printing industry.">
                <a:extLst>
                  <a:ext uri="{FF2B5EF4-FFF2-40B4-BE49-F238E27FC236}">
                    <a16:creationId xmlns:a16="http://schemas.microsoft.com/office/drawing/2014/main" id="{CDEC3749-061E-4356-866B-F57154012FFA}"/>
                  </a:ext>
                </a:extLst>
              </p:cNvPr>
              <p:cNvSpPr txBox="1"/>
              <p:nvPr/>
            </p:nvSpPr>
            <p:spPr>
              <a:xfrm>
                <a:off x="13209235" y="3909645"/>
                <a:ext cx="2823501" cy="1709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defRPr sz="2500" b="0">
                    <a:solidFill>
                      <a:srgbClr val="FFFFFF"/>
                    </a:solidFill>
                    <a:latin typeface="Barlow Medium"/>
                    <a:ea typeface="Barlow Medium"/>
                    <a:cs typeface="Barlow Medium"/>
                    <a:sym typeface="Barlow Medium"/>
                  </a:defRPr>
                </a:lvl1pPr>
              </a:lstStyle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Post-Doc</a:t>
                </a:r>
              </a:p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TUK</a:t>
                </a:r>
              </a:p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Kaiserslautern, DE</a:t>
                </a:r>
              </a:p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Hydroinformatics</a:t>
                </a:r>
              </a:p>
            </p:txBody>
          </p:sp>
          <p:sp>
            <p:nvSpPr>
              <p:cNvPr id="29" name="Shape">
                <a:extLst>
                  <a:ext uri="{FF2B5EF4-FFF2-40B4-BE49-F238E27FC236}">
                    <a16:creationId xmlns:a16="http://schemas.microsoft.com/office/drawing/2014/main" id="{5100C263-EECB-4BA7-98C6-E0215C2542DB}"/>
                  </a:ext>
                </a:extLst>
              </p:cNvPr>
              <p:cNvSpPr/>
              <p:nvPr/>
            </p:nvSpPr>
            <p:spPr>
              <a:xfrm>
                <a:off x="8596281" y="-1"/>
                <a:ext cx="3453131" cy="7638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588" extrusionOk="0">
                    <a:moveTo>
                      <a:pt x="10875" y="0"/>
                    </a:moveTo>
                    <a:cubicBezTo>
                      <a:pt x="8538" y="-3"/>
                      <a:pt x="6270" y="343"/>
                      <a:pt x="4382" y="965"/>
                    </a:cubicBezTo>
                    <a:cubicBezTo>
                      <a:pt x="2794" y="1489"/>
                      <a:pt x="1543" y="2178"/>
                      <a:pt x="870" y="2982"/>
                    </a:cubicBezTo>
                    <a:cubicBezTo>
                      <a:pt x="535" y="3382"/>
                      <a:pt x="349" y="3804"/>
                      <a:pt x="221" y="4231"/>
                    </a:cubicBezTo>
                    <a:cubicBezTo>
                      <a:pt x="92" y="4657"/>
                      <a:pt x="18" y="5089"/>
                      <a:pt x="1" y="5529"/>
                    </a:cubicBezTo>
                    <a:lnTo>
                      <a:pt x="1" y="16568"/>
                    </a:lnTo>
                    <a:cubicBezTo>
                      <a:pt x="-9" y="16657"/>
                      <a:pt x="24" y="16746"/>
                      <a:pt x="96" y="16828"/>
                    </a:cubicBezTo>
                    <a:cubicBezTo>
                      <a:pt x="172" y="16915"/>
                      <a:pt x="291" y="16993"/>
                      <a:pt x="442" y="17055"/>
                    </a:cubicBezTo>
                    <a:lnTo>
                      <a:pt x="9647" y="21376"/>
                    </a:lnTo>
                    <a:cubicBezTo>
                      <a:pt x="9943" y="21504"/>
                      <a:pt x="10333" y="21579"/>
                      <a:pt x="10743" y="21588"/>
                    </a:cubicBezTo>
                    <a:cubicBezTo>
                      <a:pt x="11203" y="21597"/>
                      <a:pt x="11652" y="21522"/>
                      <a:pt x="11987" y="21379"/>
                    </a:cubicBezTo>
                    <a:lnTo>
                      <a:pt x="21171" y="17009"/>
                    </a:lnTo>
                    <a:cubicBezTo>
                      <a:pt x="21312" y="16947"/>
                      <a:pt x="21420" y="16870"/>
                      <a:pt x="21490" y="16786"/>
                    </a:cubicBezTo>
                    <a:cubicBezTo>
                      <a:pt x="21562" y="16700"/>
                      <a:pt x="21591" y="16608"/>
                      <a:pt x="21574" y="16516"/>
                    </a:cubicBezTo>
                    <a:lnTo>
                      <a:pt x="21583" y="6193"/>
                    </a:lnTo>
                    <a:cubicBezTo>
                      <a:pt x="21563" y="5697"/>
                      <a:pt x="21519" y="5209"/>
                      <a:pt x="21451" y="4726"/>
                    </a:cubicBezTo>
                    <a:cubicBezTo>
                      <a:pt x="21388" y="4269"/>
                      <a:pt x="21302" y="3814"/>
                      <a:pt x="21029" y="3378"/>
                    </a:cubicBezTo>
                    <a:cubicBezTo>
                      <a:pt x="20745" y="2926"/>
                      <a:pt x="20268" y="2506"/>
                      <a:pt x="19672" y="2119"/>
                    </a:cubicBezTo>
                    <a:cubicBezTo>
                      <a:pt x="19095" y="1745"/>
                      <a:pt x="18403" y="1399"/>
                      <a:pt x="17600" y="1099"/>
                    </a:cubicBezTo>
                    <a:cubicBezTo>
                      <a:pt x="15706" y="392"/>
                      <a:pt x="13330" y="3"/>
                      <a:pt x="10875" y="0"/>
                    </a:cubicBezTo>
                    <a:close/>
                    <a:moveTo>
                      <a:pt x="10791" y="744"/>
                    </a:moveTo>
                    <a:cubicBezTo>
                      <a:pt x="13138" y="744"/>
                      <a:pt x="15484" y="1149"/>
                      <a:pt x="17274" y="1958"/>
                    </a:cubicBezTo>
                    <a:cubicBezTo>
                      <a:pt x="20856" y="3578"/>
                      <a:pt x="20856" y="6204"/>
                      <a:pt x="17274" y="7823"/>
                    </a:cubicBezTo>
                    <a:cubicBezTo>
                      <a:pt x="13693" y="9443"/>
                      <a:pt x="7888" y="9443"/>
                      <a:pt x="4307" y="7823"/>
                    </a:cubicBezTo>
                    <a:cubicBezTo>
                      <a:pt x="726" y="6204"/>
                      <a:pt x="726" y="3578"/>
                      <a:pt x="4307" y="1958"/>
                    </a:cubicBezTo>
                    <a:cubicBezTo>
                      <a:pt x="6098" y="1149"/>
                      <a:pt x="8444" y="744"/>
                      <a:pt x="10791" y="744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30" name="Shape">
                <a:extLst>
                  <a:ext uri="{FF2B5EF4-FFF2-40B4-BE49-F238E27FC236}">
                    <a16:creationId xmlns:a16="http://schemas.microsoft.com/office/drawing/2014/main" id="{770A65A6-2EF8-468D-9C3B-C9F963D802C4}"/>
                  </a:ext>
                </a:extLst>
              </p:cNvPr>
              <p:cNvSpPr/>
              <p:nvPr/>
            </p:nvSpPr>
            <p:spPr>
              <a:xfrm>
                <a:off x="8920028" y="5649190"/>
                <a:ext cx="2823502" cy="16159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263" extrusionOk="0">
                    <a:moveTo>
                      <a:pt x="2251" y="796"/>
                    </a:moveTo>
                    <a:lnTo>
                      <a:pt x="10724" y="15669"/>
                    </a:lnTo>
                    <a:lnTo>
                      <a:pt x="19043" y="754"/>
                    </a:lnTo>
                    <a:cubicBezTo>
                      <a:pt x="19607" y="-299"/>
                      <a:pt x="20578" y="-240"/>
                      <a:pt x="21098" y="879"/>
                    </a:cubicBezTo>
                    <a:cubicBezTo>
                      <a:pt x="21492" y="1724"/>
                      <a:pt x="21484" y="2936"/>
                      <a:pt x="21079" y="3765"/>
                    </a:cubicBezTo>
                    <a:lnTo>
                      <a:pt x="11983" y="20314"/>
                    </a:lnTo>
                    <a:cubicBezTo>
                      <a:pt x="11677" y="20881"/>
                      <a:pt x="11257" y="21220"/>
                      <a:pt x="10811" y="21259"/>
                    </a:cubicBezTo>
                    <a:cubicBezTo>
                      <a:pt x="10345" y="21301"/>
                      <a:pt x="9888" y="21013"/>
                      <a:pt x="9546" y="20462"/>
                    </a:cubicBezTo>
                    <a:lnTo>
                      <a:pt x="309" y="3947"/>
                    </a:lnTo>
                    <a:cubicBezTo>
                      <a:pt x="-108" y="3087"/>
                      <a:pt x="-102" y="1828"/>
                      <a:pt x="322" y="980"/>
                    </a:cubicBezTo>
                    <a:cubicBezTo>
                      <a:pt x="820" y="-16"/>
                      <a:pt x="1694" y="-99"/>
                      <a:pt x="2251" y="7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31" name="Circle">
                <a:extLst>
                  <a:ext uri="{FF2B5EF4-FFF2-40B4-BE49-F238E27FC236}">
                    <a16:creationId xmlns:a16="http://schemas.microsoft.com/office/drawing/2014/main" id="{748B2794-EF9D-4BCF-9BBF-9A8F2D71C85D}"/>
                  </a:ext>
                </a:extLst>
              </p:cNvPr>
              <p:cNvSpPr/>
              <p:nvPr/>
            </p:nvSpPr>
            <p:spPr>
              <a:xfrm>
                <a:off x="9225053" y="624237"/>
                <a:ext cx="2195586" cy="219558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32" name="Placeholder text">
                <a:extLst>
                  <a:ext uri="{FF2B5EF4-FFF2-40B4-BE49-F238E27FC236}">
                    <a16:creationId xmlns:a16="http://schemas.microsoft.com/office/drawing/2014/main" id="{2B5EF2C2-AF41-4EB0-859B-29E2D4E0C4A2}"/>
                  </a:ext>
                </a:extLst>
              </p:cNvPr>
              <p:cNvSpPr txBox="1"/>
              <p:nvPr/>
            </p:nvSpPr>
            <p:spPr>
              <a:xfrm>
                <a:off x="8844091" y="3407111"/>
                <a:ext cx="2957511" cy="4862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defRPr sz="2800" b="0">
                    <a:solidFill>
                      <a:srgbClr val="FFFFFF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defRPr>
                </a:lvl1pPr>
              </a:lstStyle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panose="020B0604020202020204" pitchFamily="34" charset="0"/>
                    <a:sym typeface="Barlow SemiBold"/>
                  </a:rPr>
                  <a:t>Ulrich Dittmer</a:t>
                </a: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Barlow SemiBold"/>
                </a:endParaRPr>
              </a:p>
            </p:txBody>
          </p:sp>
          <p:sp>
            <p:nvSpPr>
              <p:cNvPr id="33" name="Lorem Ipsum is simply dummy text of the printing industry.">
                <a:extLst>
                  <a:ext uri="{FF2B5EF4-FFF2-40B4-BE49-F238E27FC236}">
                    <a16:creationId xmlns:a16="http://schemas.microsoft.com/office/drawing/2014/main" id="{98D365A2-24E3-455D-933D-8220ACD11500}"/>
                  </a:ext>
                </a:extLst>
              </p:cNvPr>
              <p:cNvSpPr txBox="1"/>
              <p:nvPr/>
            </p:nvSpPr>
            <p:spPr>
              <a:xfrm>
                <a:off x="8911094" y="3909645"/>
                <a:ext cx="2823501" cy="17093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defRPr sz="2500" b="0">
                    <a:solidFill>
                      <a:srgbClr val="FFFFFF"/>
                    </a:solidFill>
                    <a:latin typeface="Barlow Medium"/>
                    <a:ea typeface="Barlow Medium"/>
                    <a:cs typeface="Barlow Medium"/>
                    <a:sym typeface="Barlow Medium"/>
                  </a:defRPr>
                </a:lvl1pPr>
              </a:lstStyle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Professor</a:t>
                </a:r>
              </a:p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TUK</a:t>
                </a:r>
              </a:p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Kaiserslautern, DE</a:t>
                </a:r>
              </a:p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Urban Drainage</a:t>
                </a:r>
              </a:p>
            </p:txBody>
          </p:sp>
          <p:sp>
            <p:nvSpPr>
              <p:cNvPr id="34" name="Shape">
                <a:extLst>
                  <a:ext uri="{FF2B5EF4-FFF2-40B4-BE49-F238E27FC236}">
                    <a16:creationId xmlns:a16="http://schemas.microsoft.com/office/drawing/2014/main" id="{86A16B1B-A086-44B8-8893-D186273A4304}"/>
                  </a:ext>
                </a:extLst>
              </p:cNvPr>
              <p:cNvSpPr/>
              <p:nvPr/>
            </p:nvSpPr>
            <p:spPr>
              <a:xfrm>
                <a:off x="17192561" y="-1"/>
                <a:ext cx="3453131" cy="76382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588" extrusionOk="0">
                    <a:moveTo>
                      <a:pt x="10875" y="0"/>
                    </a:moveTo>
                    <a:cubicBezTo>
                      <a:pt x="8538" y="-3"/>
                      <a:pt x="6270" y="343"/>
                      <a:pt x="4382" y="965"/>
                    </a:cubicBezTo>
                    <a:cubicBezTo>
                      <a:pt x="2794" y="1489"/>
                      <a:pt x="1543" y="2178"/>
                      <a:pt x="870" y="2982"/>
                    </a:cubicBezTo>
                    <a:cubicBezTo>
                      <a:pt x="535" y="3382"/>
                      <a:pt x="349" y="3804"/>
                      <a:pt x="221" y="4231"/>
                    </a:cubicBezTo>
                    <a:cubicBezTo>
                      <a:pt x="92" y="4657"/>
                      <a:pt x="18" y="5089"/>
                      <a:pt x="1" y="5529"/>
                    </a:cubicBezTo>
                    <a:lnTo>
                      <a:pt x="1" y="16568"/>
                    </a:lnTo>
                    <a:cubicBezTo>
                      <a:pt x="-9" y="16657"/>
                      <a:pt x="24" y="16746"/>
                      <a:pt x="96" y="16828"/>
                    </a:cubicBezTo>
                    <a:cubicBezTo>
                      <a:pt x="172" y="16915"/>
                      <a:pt x="291" y="16993"/>
                      <a:pt x="442" y="17055"/>
                    </a:cubicBezTo>
                    <a:lnTo>
                      <a:pt x="9647" y="21376"/>
                    </a:lnTo>
                    <a:cubicBezTo>
                      <a:pt x="9943" y="21504"/>
                      <a:pt x="10333" y="21579"/>
                      <a:pt x="10743" y="21588"/>
                    </a:cubicBezTo>
                    <a:cubicBezTo>
                      <a:pt x="11203" y="21597"/>
                      <a:pt x="11652" y="21522"/>
                      <a:pt x="11987" y="21379"/>
                    </a:cubicBezTo>
                    <a:lnTo>
                      <a:pt x="21171" y="17009"/>
                    </a:lnTo>
                    <a:cubicBezTo>
                      <a:pt x="21312" y="16947"/>
                      <a:pt x="21420" y="16870"/>
                      <a:pt x="21490" y="16786"/>
                    </a:cubicBezTo>
                    <a:cubicBezTo>
                      <a:pt x="21562" y="16700"/>
                      <a:pt x="21591" y="16608"/>
                      <a:pt x="21574" y="16516"/>
                    </a:cubicBezTo>
                    <a:lnTo>
                      <a:pt x="21583" y="6193"/>
                    </a:lnTo>
                    <a:cubicBezTo>
                      <a:pt x="21563" y="5697"/>
                      <a:pt x="21519" y="5209"/>
                      <a:pt x="21451" y="4726"/>
                    </a:cubicBezTo>
                    <a:cubicBezTo>
                      <a:pt x="21388" y="4269"/>
                      <a:pt x="21302" y="3814"/>
                      <a:pt x="21029" y="3378"/>
                    </a:cubicBezTo>
                    <a:cubicBezTo>
                      <a:pt x="20745" y="2926"/>
                      <a:pt x="20268" y="2506"/>
                      <a:pt x="19672" y="2119"/>
                    </a:cubicBezTo>
                    <a:cubicBezTo>
                      <a:pt x="19095" y="1745"/>
                      <a:pt x="18403" y="1399"/>
                      <a:pt x="17600" y="1099"/>
                    </a:cubicBezTo>
                    <a:cubicBezTo>
                      <a:pt x="15706" y="392"/>
                      <a:pt x="13330" y="3"/>
                      <a:pt x="10875" y="0"/>
                    </a:cubicBezTo>
                    <a:close/>
                    <a:moveTo>
                      <a:pt x="10791" y="744"/>
                    </a:moveTo>
                    <a:cubicBezTo>
                      <a:pt x="13138" y="744"/>
                      <a:pt x="15484" y="1149"/>
                      <a:pt x="17274" y="1958"/>
                    </a:cubicBezTo>
                    <a:cubicBezTo>
                      <a:pt x="20856" y="3578"/>
                      <a:pt x="20856" y="6204"/>
                      <a:pt x="17274" y="7823"/>
                    </a:cubicBezTo>
                    <a:cubicBezTo>
                      <a:pt x="13693" y="9443"/>
                      <a:pt x="7888" y="9443"/>
                      <a:pt x="4307" y="7823"/>
                    </a:cubicBezTo>
                    <a:cubicBezTo>
                      <a:pt x="726" y="6204"/>
                      <a:pt x="726" y="3578"/>
                      <a:pt x="4307" y="1958"/>
                    </a:cubicBezTo>
                    <a:cubicBezTo>
                      <a:pt x="6098" y="1149"/>
                      <a:pt x="8444" y="744"/>
                      <a:pt x="10791" y="744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35" name="Shape">
                <a:extLst>
                  <a:ext uri="{FF2B5EF4-FFF2-40B4-BE49-F238E27FC236}">
                    <a16:creationId xmlns:a16="http://schemas.microsoft.com/office/drawing/2014/main" id="{8C61C2F2-49C7-46DF-B45A-F5CB0C15612B}"/>
                  </a:ext>
                </a:extLst>
              </p:cNvPr>
              <p:cNvSpPr/>
              <p:nvPr/>
            </p:nvSpPr>
            <p:spPr>
              <a:xfrm>
                <a:off x="17516309" y="5649190"/>
                <a:ext cx="2823502" cy="1615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8" h="21263" extrusionOk="0">
                    <a:moveTo>
                      <a:pt x="2251" y="796"/>
                    </a:moveTo>
                    <a:lnTo>
                      <a:pt x="10724" y="15669"/>
                    </a:lnTo>
                    <a:lnTo>
                      <a:pt x="19043" y="754"/>
                    </a:lnTo>
                    <a:cubicBezTo>
                      <a:pt x="19607" y="-299"/>
                      <a:pt x="20578" y="-240"/>
                      <a:pt x="21098" y="879"/>
                    </a:cubicBezTo>
                    <a:cubicBezTo>
                      <a:pt x="21492" y="1724"/>
                      <a:pt x="21484" y="2936"/>
                      <a:pt x="21079" y="3765"/>
                    </a:cubicBezTo>
                    <a:lnTo>
                      <a:pt x="11983" y="20314"/>
                    </a:lnTo>
                    <a:cubicBezTo>
                      <a:pt x="11677" y="20881"/>
                      <a:pt x="11257" y="21220"/>
                      <a:pt x="10811" y="21259"/>
                    </a:cubicBezTo>
                    <a:cubicBezTo>
                      <a:pt x="10345" y="21301"/>
                      <a:pt x="9888" y="21013"/>
                      <a:pt x="9546" y="20462"/>
                    </a:cubicBezTo>
                    <a:lnTo>
                      <a:pt x="309" y="3947"/>
                    </a:lnTo>
                    <a:cubicBezTo>
                      <a:pt x="-108" y="3087"/>
                      <a:pt x="-102" y="1828"/>
                      <a:pt x="322" y="980"/>
                    </a:cubicBezTo>
                    <a:cubicBezTo>
                      <a:pt x="820" y="-16"/>
                      <a:pt x="1694" y="-99"/>
                      <a:pt x="2251" y="79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36" name="Circle">
                <a:extLst>
                  <a:ext uri="{FF2B5EF4-FFF2-40B4-BE49-F238E27FC236}">
                    <a16:creationId xmlns:a16="http://schemas.microsoft.com/office/drawing/2014/main" id="{9A23BDD2-4AC1-408D-AEA0-A16DE9D16F44}"/>
                  </a:ext>
                </a:extLst>
              </p:cNvPr>
              <p:cNvSpPr/>
              <p:nvPr/>
            </p:nvSpPr>
            <p:spPr>
              <a:xfrm>
                <a:off x="17821333" y="624237"/>
                <a:ext cx="2195586" cy="2195586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37" name="Placeholder text">
                <a:extLst>
                  <a:ext uri="{FF2B5EF4-FFF2-40B4-BE49-F238E27FC236}">
                    <a16:creationId xmlns:a16="http://schemas.microsoft.com/office/drawing/2014/main" id="{EE1BD23A-1255-43ED-86D4-35C666CED200}"/>
                  </a:ext>
                </a:extLst>
              </p:cNvPr>
              <p:cNvSpPr txBox="1"/>
              <p:nvPr/>
            </p:nvSpPr>
            <p:spPr>
              <a:xfrm>
                <a:off x="17440372" y="3326688"/>
                <a:ext cx="2957511" cy="4862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defRPr sz="2800" b="0">
                    <a:solidFill>
                      <a:srgbClr val="FFFFFF"/>
                    </a:solidFill>
                    <a:latin typeface="Barlow SemiBold"/>
                    <a:ea typeface="Barlow SemiBold"/>
                    <a:cs typeface="Barlow SemiBold"/>
                    <a:sym typeface="Barlow SemiBold"/>
                  </a:defRPr>
                </a:lvl1pPr>
              </a:lstStyle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Arial" panose="020B0604020202020204" pitchFamily="34" charset="0"/>
                    <a:sym typeface="Barlow SemiBold"/>
                  </a:rPr>
                  <a:t>Karim Sedki</a:t>
                </a:r>
                <a:endParaRPr kumimoji="0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Barlow SemiBold"/>
                </a:endParaRPr>
              </a:p>
            </p:txBody>
          </p:sp>
          <p:sp>
            <p:nvSpPr>
              <p:cNvPr id="38" name="Lorem Ipsum is simply dummy text of the printing industry.">
                <a:extLst>
                  <a:ext uri="{FF2B5EF4-FFF2-40B4-BE49-F238E27FC236}">
                    <a16:creationId xmlns:a16="http://schemas.microsoft.com/office/drawing/2014/main" id="{067F147D-E49A-4A5B-AA15-9E4A8DAEFABA}"/>
                  </a:ext>
                </a:extLst>
              </p:cNvPr>
              <p:cNvSpPr txBox="1"/>
              <p:nvPr/>
            </p:nvSpPr>
            <p:spPr>
              <a:xfrm>
                <a:off x="17507376" y="3909645"/>
                <a:ext cx="2823501" cy="1709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>
                  <a:defRPr sz="2500" b="0">
                    <a:solidFill>
                      <a:srgbClr val="FFFFFF"/>
                    </a:solidFill>
                    <a:latin typeface="Barlow Medium"/>
                    <a:ea typeface="Barlow Medium"/>
                    <a:cs typeface="Barlow Medium"/>
                    <a:sym typeface="Barlow Medium"/>
                  </a:defRPr>
                </a:lvl1pPr>
              </a:lstStyle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PhD Candidate</a:t>
                </a:r>
              </a:p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TUK</a:t>
                </a:r>
              </a:p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Kaiserslautern, DE</a:t>
                </a:r>
              </a:p>
              <a:p>
                <a:pPr lvl="0" algn="ctr" defTabSz="825500" hangingPunct="0">
                  <a:lnSpc>
                    <a:spcPct val="100000"/>
                  </a:lnSpc>
                  <a:spcBef>
                    <a:spcPts val="0"/>
                  </a:spcBef>
                  <a:defRPr/>
                </a:pPr>
                <a:r>
                  <a:rPr lang="de-DE" sz="2400" kern="0" dirty="0">
                    <a:latin typeface="Calibri" panose="020F0502020204030204" pitchFamily="34" charset="0"/>
                    <a:cs typeface="Arial" panose="020B0604020202020204" pitchFamily="34" charset="0"/>
                  </a:rPr>
                  <a:t>Data Analysis</a:t>
                </a:r>
              </a:p>
            </p:txBody>
          </p:sp>
          <p:sp>
            <p:nvSpPr>
              <p:cNvPr id="39" name="Graphic 52">
                <a:extLst>
                  <a:ext uri="{FF2B5EF4-FFF2-40B4-BE49-F238E27FC236}">
                    <a16:creationId xmlns:a16="http://schemas.microsoft.com/office/drawing/2014/main" id="{3C91F4BD-05B1-49AF-8399-318F48FB052F}"/>
                  </a:ext>
                </a:extLst>
              </p:cNvPr>
              <p:cNvSpPr/>
              <p:nvPr/>
            </p:nvSpPr>
            <p:spPr>
              <a:xfrm>
                <a:off x="18648230" y="1418744"/>
                <a:ext cx="582517" cy="5161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404" extrusionOk="0">
                    <a:moveTo>
                      <a:pt x="17347" y="21404"/>
                    </a:moveTo>
                    <a:cubicBezTo>
                      <a:pt x="17120" y="21404"/>
                      <a:pt x="16909" y="21277"/>
                      <a:pt x="16784" y="21066"/>
                    </a:cubicBezTo>
                    <a:lnTo>
                      <a:pt x="16199" y="20080"/>
                    </a:lnTo>
                    <a:cubicBezTo>
                      <a:pt x="15752" y="20156"/>
                      <a:pt x="15297" y="20156"/>
                      <a:pt x="14849" y="20080"/>
                    </a:cubicBezTo>
                    <a:lnTo>
                      <a:pt x="14263" y="21066"/>
                    </a:lnTo>
                    <a:cubicBezTo>
                      <a:pt x="14066" y="21398"/>
                      <a:pt x="13672" y="21502"/>
                      <a:pt x="13364" y="21303"/>
                    </a:cubicBezTo>
                    <a:lnTo>
                      <a:pt x="11609" y="20171"/>
                    </a:lnTo>
                    <a:cubicBezTo>
                      <a:pt x="11300" y="19971"/>
                      <a:pt x="11183" y="19537"/>
                      <a:pt x="11342" y="19180"/>
                    </a:cubicBezTo>
                    <a:lnTo>
                      <a:pt x="11815" y="18123"/>
                    </a:lnTo>
                    <a:cubicBezTo>
                      <a:pt x="11535" y="17726"/>
                      <a:pt x="11308" y="17286"/>
                      <a:pt x="11140" y="16816"/>
                    </a:cubicBezTo>
                    <a:lnTo>
                      <a:pt x="10082" y="16741"/>
                    </a:lnTo>
                    <a:cubicBezTo>
                      <a:pt x="9726" y="16715"/>
                      <a:pt x="9449" y="16385"/>
                      <a:pt x="9450" y="15986"/>
                    </a:cubicBezTo>
                    <a:lnTo>
                      <a:pt x="9450" y="13721"/>
                    </a:lnTo>
                    <a:cubicBezTo>
                      <a:pt x="9449" y="13322"/>
                      <a:pt x="9726" y="12992"/>
                      <a:pt x="10082" y="12966"/>
                    </a:cubicBezTo>
                    <a:lnTo>
                      <a:pt x="11140" y="12891"/>
                    </a:lnTo>
                    <a:cubicBezTo>
                      <a:pt x="11308" y="12421"/>
                      <a:pt x="11535" y="11981"/>
                      <a:pt x="11815" y="11583"/>
                    </a:cubicBezTo>
                    <a:lnTo>
                      <a:pt x="11342" y="10523"/>
                    </a:lnTo>
                    <a:cubicBezTo>
                      <a:pt x="11183" y="10166"/>
                      <a:pt x="11300" y="9733"/>
                      <a:pt x="11609" y="9533"/>
                    </a:cubicBezTo>
                    <a:lnTo>
                      <a:pt x="13364" y="8401"/>
                    </a:lnTo>
                    <a:cubicBezTo>
                      <a:pt x="13672" y="8202"/>
                      <a:pt x="14066" y="8305"/>
                      <a:pt x="14263" y="8637"/>
                    </a:cubicBezTo>
                    <a:lnTo>
                      <a:pt x="14849" y="9627"/>
                    </a:lnTo>
                    <a:cubicBezTo>
                      <a:pt x="15297" y="9551"/>
                      <a:pt x="15752" y="9551"/>
                      <a:pt x="16199" y="9627"/>
                    </a:cubicBezTo>
                    <a:lnTo>
                      <a:pt x="16785" y="8640"/>
                    </a:lnTo>
                    <a:cubicBezTo>
                      <a:pt x="16982" y="8308"/>
                      <a:pt x="17376" y="8205"/>
                      <a:pt x="17685" y="8404"/>
                    </a:cubicBezTo>
                    <a:lnTo>
                      <a:pt x="19440" y="9536"/>
                    </a:lnTo>
                    <a:cubicBezTo>
                      <a:pt x="19748" y="9736"/>
                      <a:pt x="19865" y="10169"/>
                      <a:pt x="19706" y="10526"/>
                    </a:cubicBezTo>
                    <a:lnTo>
                      <a:pt x="19234" y="11587"/>
                    </a:lnTo>
                    <a:cubicBezTo>
                      <a:pt x="19513" y="11984"/>
                      <a:pt x="19741" y="12424"/>
                      <a:pt x="19909" y="12894"/>
                    </a:cubicBezTo>
                    <a:lnTo>
                      <a:pt x="20965" y="12969"/>
                    </a:lnTo>
                    <a:cubicBezTo>
                      <a:pt x="21322" y="12994"/>
                      <a:pt x="21599" y="13325"/>
                      <a:pt x="21598" y="13724"/>
                    </a:cubicBezTo>
                    <a:lnTo>
                      <a:pt x="21598" y="15989"/>
                    </a:lnTo>
                    <a:cubicBezTo>
                      <a:pt x="21599" y="16388"/>
                      <a:pt x="21322" y="16719"/>
                      <a:pt x="20965" y="16744"/>
                    </a:cubicBezTo>
                    <a:lnTo>
                      <a:pt x="19909" y="16819"/>
                    </a:lnTo>
                    <a:cubicBezTo>
                      <a:pt x="19741" y="17289"/>
                      <a:pt x="19513" y="17729"/>
                      <a:pt x="19234" y="18127"/>
                    </a:cubicBezTo>
                    <a:lnTo>
                      <a:pt x="19706" y="19183"/>
                    </a:lnTo>
                    <a:cubicBezTo>
                      <a:pt x="19865" y="19540"/>
                      <a:pt x="19749" y="19974"/>
                      <a:pt x="19440" y="20174"/>
                    </a:cubicBezTo>
                    <a:lnTo>
                      <a:pt x="17685" y="21306"/>
                    </a:lnTo>
                    <a:cubicBezTo>
                      <a:pt x="17582" y="21372"/>
                      <a:pt x="17465" y="21405"/>
                      <a:pt x="17347" y="21404"/>
                    </a:cubicBezTo>
                    <a:close/>
                    <a:moveTo>
                      <a:pt x="20924" y="15986"/>
                    </a:moveTo>
                    <a:close/>
                    <a:moveTo>
                      <a:pt x="7897" y="13101"/>
                    </a:moveTo>
                    <a:cubicBezTo>
                      <a:pt x="7670" y="13101"/>
                      <a:pt x="7459" y="12974"/>
                      <a:pt x="7334" y="12763"/>
                    </a:cubicBezTo>
                    <a:lnTo>
                      <a:pt x="6749" y="11777"/>
                    </a:lnTo>
                    <a:cubicBezTo>
                      <a:pt x="6302" y="11853"/>
                      <a:pt x="5847" y="11853"/>
                      <a:pt x="5400" y="11777"/>
                    </a:cubicBezTo>
                    <a:lnTo>
                      <a:pt x="4814" y="12763"/>
                    </a:lnTo>
                    <a:cubicBezTo>
                      <a:pt x="4617" y="13095"/>
                      <a:pt x="4223" y="13199"/>
                      <a:pt x="3914" y="13000"/>
                    </a:cubicBezTo>
                    <a:lnTo>
                      <a:pt x="2159" y="11867"/>
                    </a:lnTo>
                    <a:cubicBezTo>
                      <a:pt x="1850" y="11668"/>
                      <a:pt x="1734" y="11235"/>
                      <a:pt x="1892" y="10878"/>
                    </a:cubicBezTo>
                    <a:lnTo>
                      <a:pt x="2365" y="9817"/>
                    </a:lnTo>
                    <a:cubicBezTo>
                      <a:pt x="2085" y="9419"/>
                      <a:pt x="1858" y="8979"/>
                      <a:pt x="1690" y="8510"/>
                    </a:cubicBezTo>
                    <a:lnTo>
                      <a:pt x="632" y="8437"/>
                    </a:lnTo>
                    <a:cubicBezTo>
                      <a:pt x="276" y="8412"/>
                      <a:pt x="-1" y="8081"/>
                      <a:pt x="0" y="7682"/>
                    </a:cubicBezTo>
                    <a:lnTo>
                      <a:pt x="0" y="5418"/>
                    </a:lnTo>
                    <a:cubicBezTo>
                      <a:pt x="-1" y="5019"/>
                      <a:pt x="276" y="4688"/>
                      <a:pt x="632" y="4663"/>
                    </a:cubicBezTo>
                    <a:lnTo>
                      <a:pt x="1687" y="4588"/>
                    </a:lnTo>
                    <a:cubicBezTo>
                      <a:pt x="1855" y="4118"/>
                      <a:pt x="2083" y="3678"/>
                      <a:pt x="2362" y="3280"/>
                    </a:cubicBezTo>
                    <a:lnTo>
                      <a:pt x="1890" y="2223"/>
                    </a:lnTo>
                    <a:cubicBezTo>
                      <a:pt x="1732" y="1866"/>
                      <a:pt x="1850" y="1432"/>
                      <a:pt x="2160" y="1234"/>
                    </a:cubicBezTo>
                    <a:lnTo>
                      <a:pt x="3915" y="101"/>
                    </a:lnTo>
                    <a:cubicBezTo>
                      <a:pt x="4223" y="-98"/>
                      <a:pt x="4617" y="6"/>
                      <a:pt x="4814" y="338"/>
                    </a:cubicBezTo>
                    <a:lnTo>
                      <a:pt x="5400" y="1324"/>
                    </a:lnTo>
                    <a:cubicBezTo>
                      <a:pt x="5847" y="1247"/>
                      <a:pt x="6302" y="1247"/>
                      <a:pt x="6749" y="1324"/>
                    </a:cubicBezTo>
                    <a:lnTo>
                      <a:pt x="7335" y="337"/>
                    </a:lnTo>
                    <a:cubicBezTo>
                      <a:pt x="7532" y="5"/>
                      <a:pt x="7926" y="-98"/>
                      <a:pt x="8234" y="101"/>
                    </a:cubicBezTo>
                    <a:lnTo>
                      <a:pt x="9989" y="1233"/>
                    </a:lnTo>
                    <a:cubicBezTo>
                      <a:pt x="10299" y="1431"/>
                      <a:pt x="10417" y="1865"/>
                      <a:pt x="10259" y="2223"/>
                    </a:cubicBezTo>
                    <a:lnTo>
                      <a:pt x="9787" y="3279"/>
                    </a:lnTo>
                    <a:cubicBezTo>
                      <a:pt x="10066" y="3677"/>
                      <a:pt x="10294" y="4117"/>
                      <a:pt x="10462" y="4587"/>
                    </a:cubicBezTo>
                    <a:lnTo>
                      <a:pt x="11518" y="4662"/>
                    </a:lnTo>
                    <a:cubicBezTo>
                      <a:pt x="11874" y="4688"/>
                      <a:pt x="12150" y="5019"/>
                      <a:pt x="12149" y="5418"/>
                    </a:cubicBezTo>
                    <a:lnTo>
                      <a:pt x="12149" y="7682"/>
                    </a:lnTo>
                    <a:cubicBezTo>
                      <a:pt x="12150" y="8082"/>
                      <a:pt x="11873" y="8412"/>
                      <a:pt x="11516" y="8437"/>
                    </a:cubicBezTo>
                    <a:lnTo>
                      <a:pt x="10460" y="8513"/>
                    </a:lnTo>
                    <a:cubicBezTo>
                      <a:pt x="10292" y="8982"/>
                      <a:pt x="10064" y="9423"/>
                      <a:pt x="9785" y="9820"/>
                    </a:cubicBezTo>
                    <a:lnTo>
                      <a:pt x="10257" y="10881"/>
                    </a:lnTo>
                    <a:cubicBezTo>
                      <a:pt x="10415" y="11239"/>
                      <a:pt x="10297" y="11672"/>
                      <a:pt x="9987" y="11870"/>
                    </a:cubicBezTo>
                    <a:lnTo>
                      <a:pt x="8232" y="13003"/>
                    </a:lnTo>
                    <a:cubicBezTo>
                      <a:pt x="8130" y="13068"/>
                      <a:pt x="8015" y="13102"/>
                      <a:pt x="7897" y="13101"/>
                    </a:cubicBezTo>
                    <a:close/>
                    <a:moveTo>
                      <a:pt x="11474" y="7682"/>
                    </a:moveTo>
                    <a:close/>
                    <a:moveTo>
                      <a:pt x="15524" y="13344"/>
                    </a:moveTo>
                    <a:cubicBezTo>
                      <a:pt x="14779" y="13344"/>
                      <a:pt x="14174" y="14020"/>
                      <a:pt x="14174" y="14853"/>
                    </a:cubicBezTo>
                    <a:cubicBezTo>
                      <a:pt x="14174" y="15687"/>
                      <a:pt x="14779" y="16363"/>
                      <a:pt x="15524" y="16363"/>
                    </a:cubicBezTo>
                    <a:cubicBezTo>
                      <a:pt x="16270" y="16363"/>
                      <a:pt x="16874" y="15687"/>
                      <a:pt x="16874" y="14853"/>
                    </a:cubicBezTo>
                    <a:cubicBezTo>
                      <a:pt x="16874" y="14020"/>
                      <a:pt x="16270" y="13344"/>
                      <a:pt x="15524" y="13344"/>
                    </a:cubicBezTo>
                    <a:close/>
                    <a:moveTo>
                      <a:pt x="6075" y="5040"/>
                    </a:moveTo>
                    <a:cubicBezTo>
                      <a:pt x="5329" y="5040"/>
                      <a:pt x="4725" y="5716"/>
                      <a:pt x="4725" y="6550"/>
                    </a:cubicBezTo>
                    <a:cubicBezTo>
                      <a:pt x="4725" y="7384"/>
                      <a:pt x="5329" y="8060"/>
                      <a:pt x="6075" y="8060"/>
                    </a:cubicBezTo>
                    <a:cubicBezTo>
                      <a:pt x="6820" y="8060"/>
                      <a:pt x="7424" y="7384"/>
                      <a:pt x="7424" y="6550"/>
                    </a:cubicBezTo>
                    <a:cubicBezTo>
                      <a:pt x="7424" y="5716"/>
                      <a:pt x="6820" y="5040"/>
                      <a:pt x="6075" y="5040"/>
                    </a:cubicBezTo>
                    <a:close/>
                  </a:path>
                </a:pathLst>
              </a:custGeom>
              <a:solidFill>
                <a:srgbClr val="FECC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40" name="Graphic 28">
                <a:extLst>
                  <a:ext uri="{FF2B5EF4-FFF2-40B4-BE49-F238E27FC236}">
                    <a16:creationId xmlns:a16="http://schemas.microsoft.com/office/drawing/2014/main" id="{3D7F8F72-478E-4479-BA66-8F1E7DC3C54C}"/>
                  </a:ext>
                </a:extLst>
              </p:cNvPr>
              <p:cNvSpPr/>
              <p:nvPr/>
            </p:nvSpPr>
            <p:spPr>
              <a:xfrm>
                <a:off x="5841715" y="1399601"/>
                <a:ext cx="409247" cy="5036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3" h="21500" extrusionOk="0">
                    <a:moveTo>
                      <a:pt x="13944" y="15082"/>
                    </a:moveTo>
                    <a:cubicBezTo>
                      <a:pt x="14769" y="15903"/>
                      <a:pt x="15087" y="17000"/>
                      <a:pt x="14801" y="18045"/>
                    </a:cubicBezTo>
                    <a:cubicBezTo>
                      <a:pt x="14467" y="18995"/>
                      <a:pt x="13663" y="19782"/>
                      <a:pt x="12591" y="20207"/>
                    </a:cubicBezTo>
                    <a:cubicBezTo>
                      <a:pt x="12249" y="20346"/>
                      <a:pt x="12057" y="20656"/>
                      <a:pt x="12119" y="20969"/>
                    </a:cubicBezTo>
                    <a:cubicBezTo>
                      <a:pt x="12193" y="21289"/>
                      <a:pt x="12538" y="21515"/>
                      <a:pt x="12928" y="21498"/>
                    </a:cubicBezTo>
                    <a:cubicBezTo>
                      <a:pt x="15665" y="21380"/>
                      <a:pt x="18149" y="20123"/>
                      <a:pt x="19541" y="18152"/>
                    </a:cubicBezTo>
                    <a:cubicBezTo>
                      <a:pt x="20865" y="16229"/>
                      <a:pt x="21256" y="13956"/>
                      <a:pt x="20634" y="11800"/>
                    </a:cubicBezTo>
                    <a:cubicBezTo>
                      <a:pt x="20032" y="9698"/>
                      <a:pt x="18774" y="7768"/>
                      <a:pt x="16986" y="6205"/>
                    </a:cubicBezTo>
                    <a:cubicBezTo>
                      <a:pt x="16680" y="5937"/>
                      <a:pt x="16170" y="5926"/>
                      <a:pt x="15848" y="6182"/>
                    </a:cubicBezTo>
                    <a:cubicBezTo>
                      <a:pt x="15797" y="6222"/>
                      <a:pt x="15753" y="6268"/>
                      <a:pt x="15716" y="6318"/>
                    </a:cubicBezTo>
                    <a:cubicBezTo>
                      <a:pt x="15290" y="6864"/>
                      <a:pt x="14755" y="7345"/>
                      <a:pt x="14135" y="7741"/>
                    </a:cubicBezTo>
                    <a:cubicBezTo>
                      <a:pt x="13412" y="4747"/>
                      <a:pt x="11456" y="2060"/>
                      <a:pt x="8606" y="147"/>
                    </a:cubicBezTo>
                    <a:cubicBezTo>
                      <a:pt x="8258" y="-85"/>
                      <a:pt x="7752" y="-38"/>
                      <a:pt x="7475" y="252"/>
                    </a:cubicBezTo>
                    <a:cubicBezTo>
                      <a:pt x="7427" y="302"/>
                      <a:pt x="7388" y="357"/>
                      <a:pt x="7359" y="415"/>
                    </a:cubicBezTo>
                    <a:cubicBezTo>
                      <a:pt x="5389" y="4399"/>
                      <a:pt x="1463" y="7118"/>
                      <a:pt x="237" y="11367"/>
                    </a:cubicBezTo>
                    <a:cubicBezTo>
                      <a:pt x="-344" y="13580"/>
                      <a:pt x="152" y="15895"/>
                      <a:pt x="1617" y="17803"/>
                    </a:cubicBezTo>
                    <a:cubicBezTo>
                      <a:pt x="2985" y="19515"/>
                      <a:pt x="4497" y="20961"/>
                      <a:pt x="6853" y="21478"/>
                    </a:cubicBezTo>
                    <a:cubicBezTo>
                      <a:pt x="6920" y="21492"/>
                      <a:pt x="6990" y="21500"/>
                      <a:pt x="7059" y="21500"/>
                    </a:cubicBezTo>
                    <a:cubicBezTo>
                      <a:pt x="7503" y="21500"/>
                      <a:pt x="7863" y="21199"/>
                      <a:pt x="7863" y="20828"/>
                    </a:cubicBezTo>
                    <a:cubicBezTo>
                      <a:pt x="7863" y="20691"/>
                      <a:pt x="7813" y="20558"/>
                      <a:pt x="7720" y="20445"/>
                    </a:cubicBezTo>
                    <a:cubicBezTo>
                      <a:pt x="6847" y="19396"/>
                      <a:pt x="6069" y="18362"/>
                      <a:pt x="6116" y="17228"/>
                    </a:cubicBezTo>
                    <a:cubicBezTo>
                      <a:pt x="6160" y="16688"/>
                      <a:pt x="6350" y="16163"/>
                      <a:pt x="6670" y="15693"/>
                    </a:cubicBezTo>
                    <a:cubicBezTo>
                      <a:pt x="6925" y="15293"/>
                      <a:pt x="7235" y="14918"/>
                      <a:pt x="7594" y="14578"/>
                    </a:cubicBezTo>
                    <a:cubicBezTo>
                      <a:pt x="7840" y="14346"/>
                      <a:pt x="8108" y="14127"/>
                      <a:pt x="8376" y="13906"/>
                    </a:cubicBezTo>
                    <a:cubicBezTo>
                      <a:pt x="8799" y="13576"/>
                      <a:pt x="9194" y="13220"/>
                      <a:pt x="9557" y="12843"/>
                    </a:cubicBezTo>
                    <a:cubicBezTo>
                      <a:pt x="11283" y="13800"/>
                      <a:pt x="12414" y="15345"/>
                      <a:pt x="12649" y="17064"/>
                    </a:cubicBezTo>
                    <a:cubicBezTo>
                      <a:pt x="13307" y="16526"/>
                      <a:pt x="13759" y="15836"/>
                      <a:pt x="13944" y="15082"/>
                    </a:cubicBezTo>
                    <a:close/>
                  </a:path>
                </a:pathLst>
              </a:custGeom>
              <a:solidFill>
                <a:srgbClr val="FA75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41" name="Graphic 82">
                <a:extLst>
                  <a:ext uri="{FF2B5EF4-FFF2-40B4-BE49-F238E27FC236}">
                    <a16:creationId xmlns:a16="http://schemas.microsoft.com/office/drawing/2014/main" id="{F796328F-7D9C-4AAF-BAFB-5309D0E9FF4C}"/>
                  </a:ext>
                </a:extLst>
              </p:cNvPr>
              <p:cNvSpPr/>
              <p:nvPr/>
            </p:nvSpPr>
            <p:spPr>
              <a:xfrm>
                <a:off x="10094703" y="1391291"/>
                <a:ext cx="494897" cy="494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61" y="14657"/>
                    </a:moveTo>
                    <a:lnTo>
                      <a:pt x="15485" y="12986"/>
                    </a:lnTo>
                    <a:cubicBezTo>
                      <a:pt x="15041" y="12783"/>
                      <a:pt x="14658" y="12465"/>
                      <a:pt x="14378" y="12065"/>
                    </a:cubicBezTo>
                    <a:cubicBezTo>
                      <a:pt x="14077" y="11638"/>
                      <a:pt x="14055" y="11075"/>
                      <a:pt x="14320" y="10626"/>
                    </a:cubicBezTo>
                    <a:cubicBezTo>
                      <a:pt x="15114" y="9241"/>
                      <a:pt x="15530" y="7671"/>
                      <a:pt x="15525" y="6075"/>
                    </a:cubicBezTo>
                    <a:cubicBezTo>
                      <a:pt x="15525" y="3052"/>
                      <a:pt x="14064" y="0"/>
                      <a:pt x="10800" y="0"/>
                    </a:cubicBezTo>
                    <a:cubicBezTo>
                      <a:pt x="7536" y="0"/>
                      <a:pt x="6075" y="3052"/>
                      <a:pt x="6075" y="6075"/>
                    </a:cubicBezTo>
                    <a:cubicBezTo>
                      <a:pt x="6071" y="7672"/>
                      <a:pt x="6487" y="9241"/>
                      <a:pt x="7282" y="10626"/>
                    </a:cubicBezTo>
                    <a:cubicBezTo>
                      <a:pt x="7547" y="11075"/>
                      <a:pt x="7525" y="11638"/>
                      <a:pt x="7225" y="12065"/>
                    </a:cubicBezTo>
                    <a:cubicBezTo>
                      <a:pt x="6943" y="12465"/>
                      <a:pt x="6560" y="12784"/>
                      <a:pt x="6115" y="12986"/>
                    </a:cubicBezTo>
                    <a:lnTo>
                      <a:pt x="2439" y="14657"/>
                    </a:lnTo>
                    <a:cubicBezTo>
                      <a:pt x="955" y="15334"/>
                      <a:pt x="2" y="16813"/>
                      <a:pt x="0" y="18444"/>
                    </a:cubicBezTo>
                    <a:lnTo>
                      <a:pt x="0" y="19575"/>
                    </a:lnTo>
                    <a:cubicBezTo>
                      <a:pt x="0" y="21248"/>
                      <a:pt x="5873" y="21600"/>
                      <a:pt x="10800" y="21600"/>
                    </a:cubicBezTo>
                    <a:cubicBezTo>
                      <a:pt x="15728" y="21600"/>
                      <a:pt x="21600" y="21248"/>
                      <a:pt x="21600" y="19575"/>
                    </a:cubicBezTo>
                    <a:lnTo>
                      <a:pt x="21600" y="18444"/>
                    </a:lnTo>
                    <a:cubicBezTo>
                      <a:pt x="21598" y="16813"/>
                      <a:pt x="20645" y="15334"/>
                      <a:pt x="19161" y="14657"/>
                    </a:cubicBezTo>
                    <a:close/>
                  </a:path>
                </a:pathLst>
              </a:custGeom>
              <a:solidFill>
                <a:srgbClr val="2598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  <p:sp>
            <p:nvSpPr>
              <p:cNvPr id="42" name="Graphic 46">
                <a:extLst>
                  <a:ext uri="{FF2B5EF4-FFF2-40B4-BE49-F238E27FC236}">
                    <a16:creationId xmlns:a16="http://schemas.microsoft.com/office/drawing/2014/main" id="{0511F2D5-96C6-4A9B-8653-427DED315FD5}"/>
                  </a:ext>
                </a:extLst>
              </p:cNvPr>
              <p:cNvSpPr/>
              <p:nvPr/>
            </p:nvSpPr>
            <p:spPr>
              <a:xfrm>
                <a:off x="14452000" y="1405251"/>
                <a:ext cx="355838" cy="517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6" h="20883" extrusionOk="0">
                    <a:moveTo>
                      <a:pt x="2878" y="12247"/>
                    </a:moveTo>
                    <a:cubicBezTo>
                      <a:pt x="-962" y="9443"/>
                      <a:pt x="-959" y="4900"/>
                      <a:pt x="2885" y="2099"/>
                    </a:cubicBezTo>
                    <a:cubicBezTo>
                      <a:pt x="6728" y="-702"/>
                      <a:pt x="12957" y="-700"/>
                      <a:pt x="16798" y="2104"/>
                    </a:cubicBezTo>
                    <a:cubicBezTo>
                      <a:pt x="20638" y="4907"/>
                      <a:pt x="20635" y="9451"/>
                      <a:pt x="16791" y="12252"/>
                    </a:cubicBezTo>
                    <a:cubicBezTo>
                      <a:pt x="16775" y="12264"/>
                      <a:pt x="16758" y="12276"/>
                      <a:pt x="16741" y="12288"/>
                    </a:cubicBezTo>
                    <a:cubicBezTo>
                      <a:pt x="16191" y="12688"/>
                      <a:pt x="15771" y="13173"/>
                      <a:pt x="15513" y="13706"/>
                    </a:cubicBezTo>
                    <a:lnTo>
                      <a:pt x="4159" y="13706"/>
                    </a:lnTo>
                    <a:cubicBezTo>
                      <a:pt x="3884" y="13157"/>
                      <a:pt x="3446" y="12659"/>
                      <a:pt x="2878" y="12247"/>
                    </a:cubicBezTo>
                    <a:close/>
                    <a:moveTo>
                      <a:pt x="15205" y="15011"/>
                    </a:moveTo>
                    <a:lnTo>
                      <a:pt x="4473" y="15011"/>
                    </a:lnTo>
                    <a:cubicBezTo>
                      <a:pt x="3979" y="15011"/>
                      <a:pt x="3579" y="15303"/>
                      <a:pt x="3579" y="15663"/>
                    </a:cubicBezTo>
                    <a:cubicBezTo>
                      <a:pt x="3579" y="16024"/>
                      <a:pt x="3979" y="16316"/>
                      <a:pt x="4473" y="16316"/>
                    </a:cubicBezTo>
                    <a:lnTo>
                      <a:pt x="4473" y="18111"/>
                    </a:lnTo>
                    <a:cubicBezTo>
                      <a:pt x="4469" y="18870"/>
                      <a:pt x="5103" y="19554"/>
                      <a:pt x="6071" y="19833"/>
                    </a:cubicBezTo>
                    <a:lnTo>
                      <a:pt x="9507" y="20836"/>
                    </a:lnTo>
                    <a:cubicBezTo>
                      <a:pt x="9720" y="20898"/>
                      <a:pt x="9958" y="20898"/>
                      <a:pt x="10171" y="20836"/>
                    </a:cubicBezTo>
                    <a:lnTo>
                      <a:pt x="13607" y="19833"/>
                    </a:lnTo>
                    <a:cubicBezTo>
                      <a:pt x="14575" y="19554"/>
                      <a:pt x="15209" y="18870"/>
                      <a:pt x="15205" y="18111"/>
                    </a:cubicBezTo>
                    <a:lnTo>
                      <a:pt x="15205" y="16316"/>
                    </a:lnTo>
                    <a:cubicBezTo>
                      <a:pt x="15699" y="16316"/>
                      <a:pt x="16100" y="16024"/>
                      <a:pt x="16100" y="15663"/>
                    </a:cubicBezTo>
                    <a:cubicBezTo>
                      <a:pt x="16100" y="15303"/>
                      <a:pt x="15699" y="15011"/>
                      <a:pt x="15205" y="15011"/>
                    </a:cubicBezTo>
                    <a:close/>
                    <a:moveTo>
                      <a:pt x="4473" y="7183"/>
                    </a:moveTo>
                    <a:cubicBezTo>
                      <a:pt x="4473" y="7010"/>
                      <a:pt x="4488" y="6837"/>
                      <a:pt x="4519" y="6665"/>
                    </a:cubicBezTo>
                    <a:cubicBezTo>
                      <a:pt x="4584" y="6308"/>
                      <a:pt x="4240" y="5980"/>
                      <a:pt x="3750" y="5933"/>
                    </a:cubicBezTo>
                    <a:cubicBezTo>
                      <a:pt x="3260" y="5886"/>
                      <a:pt x="2811" y="6137"/>
                      <a:pt x="2746" y="6494"/>
                    </a:cubicBezTo>
                    <a:cubicBezTo>
                      <a:pt x="2705" y="6722"/>
                      <a:pt x="2684" y="6953"/>
                      <a:pt x="2684" y="7183"/>
                    </a:cubicBezTo>
                    <a:cubicBezTo>
                      <a:pt x="2684" y="7543"/>
                      <a:pt x="3085" y="7835"/>
                      <a:pt x="3579" y="7835"/>
                    </a:cubicBezTo>
                    <a:cubicBezTo>
                      <a:pt x="4073" y="7835"/>
                      <a:pt x="4473" y="7543"/>
                      <a:pt x="4473" y="7183"/>
                    </a:cubicBezTo>
                    <a:close/>
                    <a:moveTo>
                      <a:pt x="6145" y="4343"/>
                    </a:moveTo>
                    <a:cubicBezTo>
                      <a:pt x="7141" y="3652"/>
                      <a:pt x="8464" y="3267"/>
                      <a:pt x="9839" y="3269"/>
                    </a:cubicBezTo>
                    <a:cubicBezTo>
                      <a:pt x="10333" y="3269"/>
                      <a:pt x="10734" y="2977"/>
                      <a:pt x="10734" y="2617"/>
                    </a:cubicBezTo>
                    <a:cubicBezTo>
                      <a:pt x="10734" y="2256"/>
                      <a:pt x="10333" y="1964"/>
                      <a:pt x="9839" y="1964"/>
                    </a:cubicBezTo>
                    <a:cubicBezTo>
                      <a:pt x="8005" y="1962"/>
                      <a:pt x="6241" y="2476"/>
                      <a:pt x="4914" y="3399"/>
                    </a:cubicBezTo>
                    <a:cubicBezTo>
                      <a:pt x="4539" y="3634"/>
                      <a:pt x="4497" y="4046"/>
                      <a:pt x="4819" y="4319"/>
                    </a:cubicBezTo>
                    <a:cubicBezTo>
                      <a:pt x="5141" y="4592"/>
                      <a:pt x="5706" y="4623"/>
                      <a:pt x="6080" y="4388"/>
                    </a:cubicBezTo>
                    <a:cubicBezTo>
                      <a:pt x="6103" y="4374"/>
                      <a:pt x="6125" y="4359"/>
                      <a:pt x="6145" y="4343"/>
                    </a:cubicBezTo>
                    <a:close/>
                  </a:path>
                </a:pathLst>
              </a:custGeom>
              <a:solidFill>
                <a:srgbClr val="9248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marL="0" marR="0" lvl="0" indent="0" algn="ctr" defTabSz="82550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Helvetica Neue Medium"/>
                </a:endParaRPr>
              </a:p>
            </p:txBody>
          </p:sp>
        </p:grpSp>
        <p:pic>
          <p:nvPicPr>
            <p:cNvPr id="7" name="Picture Placeholder 5">
              <a:extLst>
                <a:ext uri="{FF2B5EF4-FFF2-40B4-BE49-F238E27FC236}">
                  <a16:creationId xmlns:a16="http://schemas.microsoft.com/office/drawing/2014/main" id="{695447C8-DF6F-473F-8114-33DE6D509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987" y="4211317"/>
              <a:ext cx="1422133" cy="1422133"/>
            </a:xfrm>
            <a:prstGeom prst="ellipse">
              <a:avLst/>
            </a:prstGeom>
            <a:solidFill>
              <a:srgbClr val="ECECEC"/>
            </a:solidFill>
          </p:spPr>
        </p:pic>
        <p:pic>
          <p:nvPicPr>
            <p:cNvPr id="8" name="Picture Placeholder 5">
              <a:extLst>
                <a:ext uri="{FF2B5EF4-FFF2-40B4-BE49-F238E27FC236}">
                  <a16:creationId xmlns:a16="http://schemas.microsoft.com/office/drawing/2014/main" id="{BA61863E-46F2-469B-AD16-619A17463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1" b="51"/>
            <a:stretch/>
          </p:blipFill>
          <p:spPr>
            <a:xfrm>
              <a:off x="5347659" y="4211317"/>
              <a:ext cx="1422133" cy="1422133"/>
            </a:xfrm>
            <a:prstGeom prst="ellipse">
              <a:avLst/>
            </a:prstGeom>
            <a:solidFill>
              <a:srgbClr val="ECECEC"/>
            </a:solidFill>
          </p:spPr>
        </p:pic>
        <p:pic>
          <p:nvPicPr>
            <p:cNvPr id="9" name="Picture Placeholder 5">
              <a:extLst>
                <a:ext uri="{FF2B5EF4-FFF2-40B4-BE49-F238E27FC236}">
                  <a16:creationId xmlns:a16="http://schemas.microsoft.com/office/drawing/2014/main" id="{772F0C42-B8A3-4254-A84D-3C96F2FAC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05" r="4487"/>
            <a:stretch/>
          </p:blipFill>
          <p:spPr>
            <a:xfrm>
              <a:off x="11480933" y="4210867"/>
              <a:ext cx="1422133" cy="1423033"/>
            </a:xfrm>
            <a:prstGeom prst="ellipse">
              <a:avLst/>
            </a:prstGeom>
            <a:solidFill>
              <a:srgbClr val="ECECEC"/>
            </a:solidFill>
          </p:spPr>
        </p:pic>
        <p:pic>
          <p:nvPicPr>
            <p:cNvPr id="10" name="Picture Placeholder 5">
              <a:extLst>
                <a:ext uri="{FF2B5EF4-FFF2-40B4-BE49-F238E27FC236}">
                  <a16:creationId xmlns:a16="http://schemas.microsoft.com/office/drawing/2014/main" id="{4578E1FF-3F4C-48B1-A49E-C2C91250ED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29" r="11961"/>
            <a:stretch/>
          </p:blipFill>
          <p:spPr>
            <a:xfrm>
              <a:off x="14554723" y="4204034"/>
              <a:ext cx="1423033" cy="1423033"/>
            </a:xfrm>
            <a:prstGeom prst="ellipse">
              <a:avLst/>
            </a:prstGeom>
            <a:solidFill>
              <a:srgbClr val="ECECEC"/>
            </a:solidFill>
          </p:spPr>
        </p:pic>
        <p:pic>
          <p:nvPicPr>
            <p:cNvPr id="11" name="Picture Placeholder 5">
              <a:extLst>
                <a:ext uri="{FF2B5EF4-FFF2-40B4-BE49-F238E27FC236}">
                  <a16:creationId xmlns:a16="http://schemas.microsoft.com/office/drawing/2014/main" id="{9B0469BA-482B-422B-9001-9AD33ADBFC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49" t="-196" r="8841" b="196"/>
            <a:stretch/>
          </p:blipFill>
          <p:spPr>
            <a:xfrm>
              <a:off x="8415391" y="4211048"/>
              <a:ext cx="1423034" cy="1423034"/>
            </a:xfrm>
            <a:prstGeom prst="ellipse">
              <a:avLst/>
            </a:prstGeom>
            <a:solidFill>
              <a:srgbClr val="ECECEC"/>
            </a:solidFill>
          </p:spPr>
        </p:pic>
      </p:grpSp>
    </p:spTree>
    <p:extLst>
      <p:ext uri="{BB962C8B-B14F-4D97-AF65-F5344CB8AC3E}">
        <p14:creationId xmlns:p14="http://schemas.microsoft.com/office/powerpoint/2010/main" val="19919639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514870" y="1603375"/>
            <a:ext cx="18296520" cy="15796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200"/>
            </a:lvl1pPr>
          </a:lstStyle>
          <a:p>
            <a:r>
              <a:rPr lang="en-GB" sz="6000" cap="none" dirty="0"/>
              <a:t>Methodology 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4294967295"/>
          </p:nvPr>
        </p:nvSpPr>
        <p:spPr>
          <a:xfrm>
            <a:off x="22194645" y="12659517"/>
            <a:ext cx="323540" cy="56197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2500"/>
              </a:spcBef>
              <a:defRPr sz="2900" b="1" cap="all">
                <a:solidFill>
                  <a:srgbClr val="2121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3</a:t>
            </a:fld>
            <a:endParaRPr/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FBBC8616-BCD8-4DE8-8D3D-CAB276689942}"/>
              </a:ext>
            </a:extLst>
          </p:cNvPr>
          <p:cNvGrpSpPr/>
          <p:nvPr/>
        </p:nvGrpSpPr>
        <p:grpSpPr>
          <a:xfrm>
            <a:off x="1923413" y="3984056"/>
            <a:ext cx="19145887" cy="7894912"/>
            <a:chOff x="4788500" y="2590378"/>
            <a:chExt cx="14933305" cy="8127095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D27F97FB-4E69-4935-99B6-00219E37EBAC}"/>
                </a:ext>
              </a:extLst>
            </p:cNvPr>
            <p:cNvSpPr/>
            <p:nvPr/>
          </p:nvSpPr>
          <p:spPr>
            <a:xfrm>
              <a:off x="4788500" y="9626968"/>
              <a:ext cx="4779240" cy="109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68" extrusionOk="0">
                  <a:moveTo>
                    <a:pt x="574" y="3081"/>
                  </a:moveTo>
                  <a:cubicBezTo>
                    <a:pt x="-189" y="7285"/>
                    <a:pt x="-193" y="14108"/>
                    <a:pt x="574" y="18310"/>
                  </a:cubicBezTo>
                  <a:cubicBezTo>
                    <a:pt x="966" y="20456"/>
                    <a:pt x="1482" y="21449"/>
                    <a:pt x="1994" y="21363"/>
                  </a:cubicBezTo>
                  <a:lnTo>
                    <a:pt x="19581" y="21363"/>
                  </a:lnTo>
                  <a:cubicBezTo>
                    <a:pt x="19646" y="21342"/>
                    <a:pt x="19709" y="21256"/>
                    <a:pt x="19765" y="21110"/>
                  </a:cubicBezTo>
                  <a:cubicBezTo>
                    <a:pt x="19817" y="20976"/>
                    <a:pt x="19862" y="20798"/>
                    <a:pt x="19897" y="20581"/>
                  </a:cubicBezTo>
                  <a:lnTo>
                    <a:pt x="21350" y="11603"/>
                  </a:lnTo>
                  <a:cubicBezTo>
                    <a:pt x="21386" y="11316"/>
                    <a:pt x="21407" y="10982"/>
                    <a:pt x="21406" y="10653"/>
                  </a:cubicBezTo>
                  <a:cubicBezTo>
                    <a:pt x="21406" y="10320"/>
                    <a:pt x="21384" y="10002"/>
                    <a:pt x="21346" y="9715"/>
                  </a:cubicBezTo>
                  <a:lnTo>
                    <a:pt x="19856" y="545"/>
                  </a:lnTo>
                  <a:cubicBezTo>
                    <a:pt x="19820" y="369"/>
                    <a:pt x="19777" y="227"/>
                    <a:pt x="19728" y="136"/>
                  </a:cubicBezTo>
                  <a:cubicBezTo>
                    <a:pt x="19675" y="38"/>
                    <a:pt x="19618" y="-3"/>
                    <a:pt x="19561" y="16"/>
                  </a:cubicBezTo>
                  <a:lnTo>
                    <a:pt x="1994" y="16"/>
                  </a:lnTo>
                  <a:cubicBezTo>
                    <a:pt x="1463" y="-151"/>
                    <a:pt x="951" y="1002"/>
                    <a:pt x="574" y="3081"/>
                  </a:cubicBezTo>
                  <a:close/>
                </a:path>
              </a:pathLst>
            </a:custGeom>
            <a:solidFill>
              <a:srgbClr val="71B0DC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152870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4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8" name="Graphic 274">
              <a:extLst>
                <a:ext uri="{FF2B5EF4-FFF2-40B4-BE49-F238E27FC236}">
                  <a16:creationId xmlns:a16="http://schemas.microsoft.com/office/drawing/2014/main" id="{20C6B87C-9E83-484B-9E12-BE0FB44CE732}"/>
                </a:ext>
              </a:extLst>
            </p:cNvPr>
            <p:cNvSpPr/>
            <p:nvPr/>
          </p:nvSpPr>
          <p:spPr>
            <a:xfrm rot="16200000">
              <a:off x="5063115" y="10082893"/>
              <a:ext cx="330625" cy="17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extrusionOk="0">
                  <a:moveTo>
                    <a:pt x="10759" y="21600"/>
                  </a:moveTo>
                  <a:cubicBezTo>
                    <a:pt x="10540" y="21600"/>
                    <a:pt x="10329" y="21437"/>
                    <a:pt x="10174" y="21148"/>
                  </a:cubicBezTo>
                  <a:lnTo>
                    <a:pt x="242" y="2634"/>
                  </a:lnTo>
                  <a:cubicBezTo>
                    <a:pt x="-81" y="2031"/>
                    <a:pt x="-81" y="1054"/>
                    <a:pt x="242" y="452"/>
                  </a:cubicBezTo>
                  <a:cubicBezTo>
                    <a:pt x="398" y="163"/>
                    <a:pt x="608" y="0"/>
                    <a:pt x="827" y="0"/>
                  </a:cubicBezTo>
                  <a:lnTo>
                    <a:pt x="20691" y="0"/>
                  </a:lnTo>
                  <a:cubicBezTo>
                    <a:pt x="21149" y="0"/>
                    <a:pt x="21519" y="691"/>
                    <a:pt x="21519" y="1543"/>
                  </a:cubicBezTo>
                  <a:cubicBezTo>
                    <a:pt x="21519" y="1952"/>
                    <a:pt x="21432" y="2344"/>
                    <a:pt x="21277" y="2634"/>
                  </a:cubicBezTo>
                  <a:lnTo>
                    <a:pt x="11345" y="21148"/>
                  </a:lnTo>
                  <a:cubicBezTo>
                    <a:pt x="11189" y="21437"/>
                    <a:pt x="10979" y="21600"/>
                    <a:pt x="10759" y="21600"/>
                  </a:cubicBezTo>
                  <a:close/>
                </a:path>
              </a:pathLst>
            </a:custGeom>
            <a:solidFill>
              <a:srgbClr val="FEFF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152870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4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9" name="Week 01">
              <a:extLst>
                <a:ext uri="{FF2B5EF4-FFF2-40B4-BE49-F238E27FC236}">
                  <a16:creationId xmlns:a16="http://schemas.microsoft.com/office/drawing/2014/main" id="{CA7DE637-C237-49D8-ADC2-A3D7FF72E8B3}"/>
                </a:ext>
              </a:extLst>
            </p:cNvPr>
            <p:cNvSpPr txBox="1"/>
            <p:nvPr/>
          </p:nvSpPr>
          <p:spPr>
            <a:xfrm>
              <a:off x="5523821" y="9976420"/>
              <a:ext cx="3862835" cy="460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457200"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M Sans Bold"/>
                </a:defRPr>
              </a:lvl1pPr>
            </a:lstStyle>
            <a:p>
              <a:pPr lvl="0" hangingPunct="0"/>
              <a:r>
                <a:rPr lang="en-US" sz="3200" b="1" kern="0" dirty="0">
                  <a:solidFill>
                    <a:srgbClr val="FEFFF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Pre-processing</a:t>
              </a:r>
            </a:p>
          </p:txBody>
        </p:sp>
        <p:sp>
          <p:nvSpPr>
            <p:cNvPr id="10" name="Shape">
              <a:extLst>
                <a:ext uri="{FF2B5EF4-FFF2-40B4-BE49-F238E27FC236}">
                  <a16:creationId xmlns:a16="http://schemas.microsoft.com/office/drawing/2014/main" id="{78226714-3A65-4445-BE3D-B97A881AC096}"/>
                </a:ext>
              </a:extLst>
            </p:cNvPr>
            <p:cNvSpPr/>
            <p:nvPr/>
          </p:nvSpPr>
          <p:spPr>
            <a:xfrm>
              <a:off x="9801404" y="9626968"/>
              <a:ext cx="4779240" cy="109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68" extrusionOk="0">
                  <a:moveTo>
                    <a:pt x="574" y="3081"/>
                  </a:moveTo>
                  <a:cubicBezTo>
                    <a:pt x="-189" y="7285"/>
                    <a:pt x="-193" y="14108"/>
                    <a:pt x="574" y="18310"/>
                  </a:cubicBezTo>
                  <a:cubicBezTo>
                    <a:pt x="966" y="20456"/>
                    <a:pt x="1482" y="21449"/>
                    <a:pt x="1994" y="21363"/>
                  </a:cubicBezTo>
                  <a:lnTo>
                    <a:pt x="19581" y="21363"/>
                  </a:lnTo>
                  <a:cubicBezTo>
                    <a:pt x="19646" y="21342"/>
                    <a:pt x="19709" y="21256"/>
                    <a:pt x="19765" y="21110"/>
                  </a:cubicBezTo>
                  <a:cubicBezTo>
                    <a:pt x="19817" y="20976"/>
                    <a:pt x="19862" y="20798"/>
                    <a:pt x="19897" y="20581"/>
                  </a:cubicBezTo>
                  <a:lnTo>
                    <a:pt x="21350" y="11603"/>
                  </a:lnTo>
                  <a:cubicBezTo>
                    <a:pt x="21386" y="11316"/>
                    <a:pt x="21407" y="10982"/>
                    <a:pt x="21406" y="10653"/>
                  </a:cubicBezTo>
                  <a:cubicBezTo>
                    <a:pt x="21406" y="10320"/>
                    <a:pt x="21384" y="10002"/>
                    <a:pt x="21346" y="9715"/>
                  </a:cubicBezTo>
                  <a:lnTo>
                    <a:pt x="19856" y="545"/>
                  </a:lnTo>
                  <a:cubicBezTo>
                    <a:pt x="19820" y="369"/>
                    <a:pt x="19777" y="227"/>
                    <a:pt x="19728" y="136"/>
                  </a:cubicBezTo>
                  <a:cubicBezTo>
                    <a:pt x="19675" y="38"/>
                    <a:pt x="19618" y="-3"/>
                    <a:pt x="19561" y="16"/>
                  </a:cubicBezTo>
                  <a:lnTo>
                    <a:pt x="1994" y="16"/>
                  </a:lnTo>
                  <a:cubicBezTo>
                    <a:pt x="1463" y="-151"/>
                    <a:pt x="951" y="1002"/>
                    <a:pt x="574" y="308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152870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4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1" name="Graphic 274">
              <a:extLst>
                <a:ext uri="{FF2B5EF4-FFF2-40B4-BE49-F238E27FC236}">
                  <a16:creationId xmlns:a16="http://schemas.microsoft.com/office/drawing/2014/main" id="{A61D23C9-DB45-4307-8F20-0EB73000B961}"/>
                </a:ext>
              </a:extLst>
            </p:cNvPr>
            <p:cNvSpPr/>
            <p:nvPr/>
          </p:nvSpPr>
          <p:spPr>
            <a:xfrm rot="16200000">
              <a:off x="10075024" y="10082893"/>
              <a:ext cx="330624" cy="17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extrusionOk="0">
                  <a:moveTo>
                    <a:pt x="10759" y="21600"/>
                  </a:moveTo>
                  <a:cubicBezTo>
                    <a:pt x="10540" y="21600"/>
                    <a:pt x="10329" y="21437"/>
                    <a:pt x="10174" y="21148"/>
                  </a:cubicBezTo>
                  <a:lnTo>
                    <a:pt x="242" y="2634"/>
                  </a:lnTo>
                  <a:cubicBezTo>
                    <a:pt x="-81" y="2031"/>
                    <a:pt x="-81" y="1054"/>
                    <a:pt x="242" y="452"/>
                  </a:cubicBezTo>
                  <a:cubicBezTo>
                    <a:pt x="398" y="163"/>
                    <a:pt x="608" y="0"/>
                    <a:pt x="827" y="0"/>
                  </a:cubicBezTo>
                  <a:lnTo>
                    <a:pt x="20691" y="0"/>
                  </a:lnTo>
                  <a:cubicBezTo>
                    <a:pt x="21149" y="0"/>
                    <a:pt x="21519" y="691"/>
                    <a:pt x="21519" y="1543"/>
                  </a:cubicBezTo>
                  <a:cubicBezTo>
                    <a:pt x="21519" y="1952"/>
                    <a:pt x="21432" y="2344"/>
                    <a:pt x="21277" y="2634"/>
                  </a:cubicBezTo>
                  <a:lnTo>
                    <a:pt x="11345" y="21148"/>
                  </a:lnTo>
                  <a:cubicBezTo>
                    <a:pt x="11189" y="21437"/>
                    <a:pt x="10979" y="21600"/>
                    <a:pt x="10759" y="21600"/>
                  </a:cubicBezTo>
                  <a:close/>
                </a:path>
              </a:pathLst>
            </a:custGeom>
            <a:solidFill>
              <a:srgbClr val="FEFF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152870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4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3" name="Week 02">
              <a:extLst>
                <a:ext uri="{FF2B5EF4-FFF2-40B4-BE49-F238E27FC236}">
                  <a16:creationId xmlns:a16="http://schemas.microsoft.com/office/drawing/2014/main" id="{100FE760-DA84-4FCF-A7BE-223B2A120729}"/>
                </a:ext>
              </a:extLst>
            </p:cNvPr>
            <p:cNvSpPr txBox="1"/>
            <p:nvPr/>
          </p:nvSpPr>
          <p:spPr>
            <a:xfrm>
              <a:off x="10489799" y="9976420"/>
              <a:ext cx="3862842" cy="460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457200"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M Sans Bold"/>
                </a:defRPr>
              </a:lvl1pPr>
            </a:lstStyle>
            <a:p>
              <a:pPr lvl="0" hangingPunct="0"/>
              <a:r>
                <a:rPr lang="en-US" sz="3200" b="1" kern="0" dirty="0">
                  <a:solidFill>
                    <a:srgbClr val="FEFFF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Processing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M Sans Bold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62CBB477-BB41-41DF-B9D1-9325526CCDE2}"/>
                </a:ext>
              </a:extLst>
            </p:cNvPr>
            <p:cNvSpPr/>
            <p:nvPr/>
          </p:nvSpPr>
          <p:spPr>
            <a:xfrm>
              <a:off x="14812313" y="9626968"/>
              <a:ext cx="4786271" cy="1090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6" h="21368" extrusionOk="0">
                  <a:moveTo>
                    <a:pt x="574" y="3081"/>
                  </a:moveTo>
                  <a:cubicBezTo>
                    <a:pt x="-189" y="7285"/>
                    <a:pt x="-193" y="14108"/>
                    <a:pt x="574" y="18310"/>
                  </a:cubicBezTo>
                  <a:cubicBezTo>
                    <a:pt x="966" y="20456"/>
                    <a:pt x="1482" y="21449"/>
                    <a:pt x="1994" y="21362"/>
                  </a:cubicBezTo>
                  <a:lnTo>
                    <a:pt x="19581" y="21362"/>
                  </a:lnTo>
                  <a:cubicBezTo>
                    <a:pt x="19646" y="21342"/>
                    <a:pt x="19709" y="21256"/>
                    <a:pt x="19765" y="21110"/>
                  </a:cubicBezTo>
                  <a:cubicBezTo>
                    <a:pt x="19817" y="20976"/>
                    <a:pt x="19862" y="20798"/>
                    <a:pt x="19897" y="20581"/>
                  </a:cubicBezTo>
                  <a:lnTo>
                    <a:pt x="21350" y="11603"/>
                  </a:lnTo>
                  <a:cubicBezTo>
                    <a:pt x="21386" y="11316"/>
                    <a:pt x="21407" y="10982"/>
                    <a:pt x="21406" y="10653"/>
                  </a:cubicBezTo>
                  <a:cubicBezTo>
                    <a:pt x="21406" y="10320"/>
                    <a:pt x="21384" y="10002"/>
                    <a:pt x="21346" y="9715"/>
                  </a:cubicBezTo>
                  <a:lnTo>
                    <a:pt x="19856" y="545"/>
                  </a:lnTo>
                  <a:cubicBezTo>
                    <a:pt x="19820" y="369"/>
                    <a:pt x="19777" y="227"/>
                    <a:pt x="19728" y="136"/>
                  </a:cubicBezTo>
                  <a:cubicBezTo>
                    <a:pt x="19675" y="38"/>
                    <a:pt x="19618" y="-3"/>
                    <a:pt x="19561" y="16"/>
                  </a:cubicBezTo>
                  <a:lnTo>
                    <a:pt x="1994" y="16"/>
                  </a:lnTo>
                  <a:cubicBezTo>
                    <a:pt x="1463" y="-151"/>
                    <a:pt x="951" y="1002"/>
                    <a:pt x="574" y="308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ctr" defTabSz="152870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4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5" name="Graphic 274">
              <a:extLst>
                <a:ext uri="{FF2B5EF4-FFF2-40B4-BE49-F238E27FC236}">
                  <a16:creationId xmlns:a16="http://schemas.microsoft.com/office/drawing/2014/main" id="{981E9A5D-CF74-401E-951F-A8C34BB7444C}"/>
                </a:ext>
              </a:extLst>
            </p:cNvPr>
            <p:cNvSpPr/>
            <p:nvPr/>
          </p:nvSpPr>
          <p:spPr>
            <a:xfrm rot="16200000">
              <a:off x="15086931" y="10082893"/>
              <a:ext cx="330624" cy="17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extrusionOk="0">
                  <a:moveTo>
                    <a:pt x="10759" y="21600"/>
                  </a:moveTo>
                  <a:cubicBezTo>
                    <a:pt x="10540" y="21600"/>
                    <a:pt x="10329" y="21437"/>
                    <a:pt x="10174" y="21148"/>
                  </a:cubicBezTo>
                  <a:lnTo>
                    <a:pt x="242" y="2634"/>
                  </a:lnTo>
                  <a:cubicBezTo>
                    <a:pt x="-81" y="2031"/>
                    <a:pt x="-81" y="1054"/>
                    <a:pt x="242" y="452"/>
                  </a:cubicBezTo>
                  <a:cubicBezTo>
                    <a:pt x="398" y="163"/>
                    <a:pt x="608" y="0"/>
                    <a:pt x="827" y="0"/>
                  </a:cubicBezTo>
                  <a:lnTo>
                    <a:pt x="20691" y="0"/>
                  </a:lnTo>
                  <a:cubicBezTo>
                    <a:pt x="21149" y="0"/>
                    <a:pt x="21519" y="691"/>
                    <a:pt x="21519" y="1543"/>
                  </a:cubicBezTo>
                  <a:cubicBezTo>
                    <a:pt x="21519" y="1952"/>
                    <a:pt x="21432" y="2344"/>
                    <a:pt x="21277" y="2634"/>
                  </a:cubicBezTo>
                  <a:lnTo>
                    <a:pt x="11345" y="21148"/>
                  </a:lnTo>
                  <a:cubicBezTo>
                    <a:pt x="11189" y="21437"/>
                    <a:pt x="10979" y="21600"/>
                    <a:pt x="10759" y="21600"/>
                  </a:cubicBezTo>
                  <a:close/>
                </a:path>
              </a:pathLst>
            </a:custGeom>
            <a:solidFill>
              <a:srgbClr val="FEFFFE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152870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4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6" name="Week 03">
              <a:extLst>
                <a:ext uri="{FF2B5EF4-FFF2-40B4-BE49-F238E27FC236}">
                  <a16:creationId xmlns:a16="http://schemas.microsoft.com/office/drawing/2014/main" id="{CB42A6AD-4A38-4739-B9F2-8242E5C67043}"/>
                </a:ext>
              </a:extLst>
            </p:cNvPr>
            <p:cNvSpPr txBox="1"/>
            <p:nvPr/>
          </p:nvSpPr>
          <p:spPr>
            <a:xfrm>
              <a:off x="15479809" y="9976420"/>
              <a:ext cx="4241996" cy="4604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457200">
                <a:defRPr sz="24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M Sans Bold"/>
                </a:defRPr>
              </a:lvl1pPr>
            </a:lstStyle>
            <a:p>
              <a:pPr lvl="0" hangingPunct="0"/>
              <a:r>
                <a:rPr lang="en-US" sz="3200" b="1" kern="0" dirty="0">
                  <a:solidFill>
                    <a:srgbClr val="FEFFF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Post-processing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FEFFF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M Sans Bold"/>
              </a:endParaRPr>
            </a:p>
          </p:txBody>
        </p:sp>
        <p:sp>
          <p:nvSpPr>
            <p:cNvPr id="17" name="Rounded Rectangle">
              <a:extLst>
                <a:ext uri="{FF2B5EF4-FFF2-40B4-BE49-F238E27FC236}">
                  <a16:creationId xmlns:a16="http://schemas.microsoft.com/office/drawing/2014/main" id="{ECB1D130-48C0-4BCD-8162-C0ADEBA4D62C}"/>
                </a:ext>
              </a:extLst>
            </p:cNvPr>
            <p:cNvSpPr/>
            <p:nvPr/>
          </p:nvSpPr>
          <p:spPr>
            <a:xfrm>
              <a:off x="4788500" y="2590378"/>
              <a:ext cx="4787057" cy="6912120"/>
            </a:xfrm>
            <a:prstGeom prst="roundRect">
              <a:avLst>
                <a:gd name="adj" fmla="val 6436"/>
              </a:avLst>
            </a:prstGeom>
            <a:solidFill>
              <a:srgbClr val="F3F6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152870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4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18" name="Lorem ipsum dolor sit incididunt ut labore dolore magna aliqua. Ut nostrud exercitation aliquip ex ea reprehenderit in voluptate velit es cillum dolore fugiat nulla pariatur quis nostrud exercitation dolore">
              <a:extLst>
                <a:ext uri="{FF2B5EF4-FFF2-40B4-BE49-F238E27FC236}">
                  <a16:creationId xmlns:a16="http://schemas.microsoft.com/office/drawing/2014/main" id="{37FF5168-B27E-484A-B7E2-53ECA7F9E712}"/>
                </a:ext>
              </a:extLst>
            </p:cNvPr>
            <p:cNvSpPr txBox="1"/>
            <p:nvPr/>
          </p:nvSpPr>
          <p:spPr>
            <a:xfrm>
              <a:off x="5111681" y="3917525"/>
              <a:ext cx="4274975" cy="54866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 defTabSz="457200">
                <a:defRPr sz="1600" b="0">
                  <a:solidFill>
                    <a:srgbClr val="64798C"/>
                  </a:solidFill>
                  <a:latin typeface="DM Sans Regular"/>
                  <a:ea typeface="DM Sans Regular"/>
                  <a:cs typeface="DM Sans Regular"/>
                  <a:sym typeface="DM Sans Regular"/>
                </a:defRPr>
              </a:lvl1pPr>
            </a:lstStyle>
            <a:p>
              <a:pPr marL="457200" lvl="0" indent="-457200" hangingPunc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800" kern="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Using ML methods like generative models for synthetic data generation, probabilistic anomaly detection, and missing data imputation </a:t>
              </a:r>
            </a:p>
            <a:p>
              <a:pPr marL="457200" lvl="0" indent="-457200" hangingPunc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800" kern="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Developing and testing a web based application for real-time monitoring using our timeseries database (Influx-DB) for robust preprocessing, reliable alarming and data visualization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  <a:sym typeface="DM Sans Regular"/>
              </a:endParaRPr>
            </a:p>
          </p:txBody>
        </p:sp>
        <p:sp>
          <p:nvSpPr>
            <p:cNvPr id="19" name="Plan">
              <a:extLst>
                <a:ext uri="{FF2B5EF4-FFF2-40B4-BE49-F238E27FC236}">
                  <a16:creationId xmlns:a16="http://schemas.microsoft.com/office/drawing/2014/main" id="{4995BBBE-5DA8-4941-8B46-DFAEF0AE21E5}"/>
                </a:ext>
              </a:extLst>
            </p:cNvPr>
            <p:cNvSpPr txBox="1"/>
            <p:nvPr/>
          </p:nvSpPr>
          <p:spPr>
            <a:xfrm>
              <a:off x="5133760" y="3060933"/>
              <a:ext cx="4097933" cy="6125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 defTabSz="457200">
                <a:defRPr sz="2600" b="0">
                  <a:solidFill>
                    <a:srgbClr val="1D1C21"/>
                  </a:solidFill>
                  <a:latin typeface="+mn-lt"/>
                  <a:ea typeface="+mn-ea"/>
                  <a:cs typeface="+mn-cs"/>
                  <a:sym typeface="DM Sans Bold"/>
                </a:defRPr>
              </a:lvl1pPr>
            </a:lstStyle>
            <a:p>
              <a:pPr lvl="0" hangingPunct="0">
                <a:lnSpc>
                  <a:spcPct val="100000"/>
                </a:lnSpc>
                <a:spcBef>
                  <a:spcPts val="0"/>
                </a:spcBef>
                <a:defRPr/>
              </a:pPr>
              <a:r>
                <a:rPr lang="en-US" sz="3200" b="1" kern="0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Exploratory Data Analysis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M Sans Bold"/>
              </a:endParaRPr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FD055DC8-65C7-4EB0-862A-C529E28748CC}"/>
                </a:ext>
              </a:extLst>
            </p:cNvPr>
            <p:cNvSpPr/>
            <p:nvPr/>
          </p:nvSpPr>
          <p:spPr>
            <a:xfrm>
              <a:off x="4789714" y="2608631"/>
              <a:ext cx="4785056" cy="32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8" extrusionOk="0">
                  <a:moveTo>
                    <a:pt x="1730" y="0"/>
                  </a:moveTo>
                  <a:cubicBezTo>
                    <a:pt x="1220" y="0"/>
                    <a:pt x="914" y="-2"/>
                    <a:pt x="711" y="1259"/>
                  </a:cubicBezTo>
                  <a:cubicBezTo>
                    <a:pt x="417" y="2844"/>
                    <a:pt x="187" y="6279"/>
                    <a:pt x="80" y="10634"/>
                  </a:cubicBezTo>
                  <a:cubicBezTo>
                    <a:pt x="14" y="12980"/>
                    <a:pt x="3" y="16721"/>
                    <a:pt x="0" y="21598"/>
                  </a:cubicBezTo>
                  <a:lnTo>
                    <a:pt x="21600" y="21598"/>
                  </a:lnTo>
                  <a:cubicBezTo>
                    <a:pt x="21597" y="16721"/>
                    <a:pt x="21586" y="12980"/>
                    <a:pt x="21520" y="10634"/>
                  </a:cubicBezTo>
                  <a:cubicBezTo>
                    <a:pt x="21413" y="6279"/>
                    <a:pt x="21181" y="2844"/>
                    <a:pt x="20887" y="1259"/>
                  </a:cubicBezTo>
                  <a:cubicBezTo>
                    <a:pt x="20683" y="-2"/>
                    <a:pt x="20378" y="0"/>
                    <a:pt x="19868" y="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71B0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152870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4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1" name="Rounded Rectangle">
              <a:extLst>
                <a:ext uri="{FF2B5EF4-FFF2-40B4-BE49-F238E27FC236}">
                  <a16:creationId xmlns:a16="http://schemas.microsoft.com/office/drawing/2014/main" id="{2F684035-E3BB-4140-BBF2-0621E1362496}"/>
                </a:ext>
              </a:extLst>
            </p:cNvPr>
            <p:cNvSpPr/>
            <p:nvPr/>
          </p:nvSpPr>
          <p:spPr>
            <a:xfrm>
              <a:off x="9800407" y="2608629"/>
              <a:ext cx="4787057" cy="6914759"/>
            </a:xfrm>
            <a:prstGeom prst="roundRect">
              <a:avLst>
                <a:gd name="adj" fmla="val 4160"/>
              </a:avLst>
            </a:prstGeom>
            <a:solidFill>
              <a:srgbClr val="F3F6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152870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4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2" name="Lorem ipsum dolor sit incididunt ut labore dolore magna aliqua. Ut nostrud exercitation aliquip ex ea reprehenderit in voluptate velit es cillum dolore fugiat nulla pariatur quis nostrud exercitation dolore">
              <a:extLst>
                <a:ext uri="{FF2B5EF4-FFF2-40B4-BE49-F238E27FC236}">
                  <a16:creationId xmlns:a16="http://schemas.microsoft.com/office/drawing/2014/main" id="{D2CDC0F9-D5E2-408A-8230-5A997788074A}"/>
                </a:ext>
              </a:extLst>
            </p:cNvPr>
            <p:cNvSpPr txBox="1"/>
            <p:nvPr/>
          </p:nvSpPr>
          <p:spPr>
            <a:xfrm>
              <a:off x="10151320" y="3917524"/>
              <a:ext cx="4251679" cy="54866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 defTabSz="457200">
                <a:defRPr sz="1600" b="0">
                  <a:solidFill>
                    <a:srgbClr val="64798C"/>
                  </a:solidFill>
                  <a:latin typeface="DM Sans Regular"/>
                  <a:ea typeface="DM Sans Regular"/>
                  <a:cs typeface="DM Sans Regular"/>
                  <a:sym typeface="DM Sans Regular"/>
                </a:defRPr>
              </a:lvl1pPr>
            </a:lstStyle>
            <a:p>
              <a:pPr marL="457200" marR="0" lvl="0" indent="-457200" algn="l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DM Sans Regular"/>
                </a:rPr>
                <a:t>Using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DM Sans Regular"/>
                </a:rPr>
                <a:t>ML,</a:t>
              </a:r>
              <a:r>
                <a:rPr kumimoji="0" lang="en-US" sz="2800" b="0" i="0" u="none" strike="noStrike" kern="0" cap="none" spc="0" normalizeH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DM Sans Regular"/>
                </a:rPr>
                <a:t> 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DM Sans Regular"/>
                </a:rPr>
                <a:t>processed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DM Sans Regular"/>
                </a:rPr>
                <a:t>and synthetic data for rainfall-runoff models </a:t>
              </a:r>
              <a:r>
                <a:rPr kumimoji="0" lang="en-US" sz="2800" b="0" i="0" u="none" strike="noStrike" kern="0" cap="none" spc="0" normalizeH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DM Sans Regular"/>
                </a:rPr>
                <a:t>with a focus on extreme events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  <a:sym typeface="DM Sans Regular"/>
              </a:endParaRPr>
            </a:p>
            <a:p>
              <a:pPr marL="457200" indent="-45720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lang="en-US" sz="2800" dirty="0" smtClean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Developing 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 framework to reduce amount of required data for modelling tasks without reducing model reliability</a:t>
              </a:r>
            </a:p>
            <a:p>
              <a:pPr marL="457200" marR="0" lvl="0" indent="-457200" algn="l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de-DE" sz="2800" kern="0" dirty="0" smtClean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U</a:t>
              </a:r>
              <a:r>
                <a:rPr lang="en-US" sz="2800" kern="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sing our weather prediction application for CSO forecasting and </a:t>
              </a:r>
              <a:r>
                <a:rPr lang="en-US" sz="2800" kern="0" dirty="0" smtClean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alarming</a:t>
              </a:r>
              <a:endParaRPr lang="en-US" sz="2800" kern="0" dirty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Analysis">
              <a:extLst>
                <a:ext uri="{FF2B5EF4-FFF2-40B4-BE49-F238E27FC236}">
                  <a16:creationId xmlns:a16="http://schemas.microsoft.com/office/drawing/2014/main" id="{D658D3D4-AA55-4448-B77B-6B3EAE8B7750}"/>
                </a:ext>
              </a:extLst>
            </p:cNvPr>
            <p:cNvSpPr txBox="1"/>
            <p:nvPr/>
          </p:nvSpPr>
          <p:spPr>
            <a:xfrm>
              <a:off x="10123587" y="3061183"/>
              <a:ext cx="4186467" cy="6125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 defTabSz="457200">
                <a:defRPr sz="2600" b="0">
                  <a:solidFill>
                    <a:srgbClr val="1D1C21"/>
                  </a:solidFill>
                  <a:latin typeface="+mn-lt"/>
                  <a:ea typeface="+mn-ea"/>
                  <a:cs typeface="+mn-cs"/>
                  <a:sym typeface="DM Sans Bold"/>
                </a:defRPr>
              </a:lvl1pPr>
            </a:lstStyle>
            <a:p>
              <a:pPr marL="0" marR="0" lvl="0" indent="0" algn="l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DM Sans Bold"/>
                </a:rPr>
                <a:t>Model construction</a:t>
              </a:r>
              <a:endParaRPr kumimoji="0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DM Sans Bold"/>
              </a:endParaRPr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ECFD63CB-E21E-4B61-A559-38639CAD81D0}"/>
                </a:ext>
              </a:extLst>
            </p:cNvPr>
            <p:cNvSpPr/>
            <p:nvPr/>
          </p:nvSpPr>
          <p:spPr>
            <a:xfrm>
              <a:off x="9795588" y="2608629"/>
              <a:ext cx="4785056" cy="32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8" extrusionOk="0">
                  <a:moveTo>
                    <a:pt x="1730" y="0"/>
                  </a:moveTo>
                  <a:cubicBezTo>
                    <a:pt x="1220" y="0"/>
                    <a:pt x="914" y="-2"/>
                    <a:pt x="711" y="1259"/>
                  </a:cubicBezTo>
                  <a:cubicBezTo>
                    <a:pt x="417" y="2844"/>
                    <a:pt x="187" y="6279"/>
                    <a:pt x="80" y="10634"/>
                  </a:cubicBezTo>
                  <a:cubicBezTo>
                    <a:pt x="14" y="12980"/>
                    <a:pt x="3" y="16721"/>
                    <a:pt x="0" y="21598"/>
                  </a:cubicBezTo>
                  <a:lnTo>
                    <a:pt x="21600" y="21598"/>
                  </a:lnTo>
                  <a:cubicBezTo>
                    <a:pt x="21597" y="16721"/>
                    <a:pt x="21586" y="12980"/>
                    <a:pt x="21520" y="10634"/>
                  </a:cubicBezTo>
                  <a:cubicBezTo>
                    <a:pt x="21413" y="6279"/>
                    <a:pt x="21181" y="2844"/>
                    <a:pt x="20887" y="1259"/>
                  </a:cubicBezTo>
                  <a:cubicBezTo>
                    <a:pt x="20683" y="-2"/>
                    <a:pt x="20378" y="0"/>
                    <a:pt x="19868" y="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152870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4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5" name="Rounded Rectangle">
              <a:extLst>
                <a:ext uri="{FF2B5EF4-FFF2-40B4-BE49-F238E27FC236}">
                  <a16:creationId xmlns:a16="http://schemas.microsoft.com/office/drawing/2014/main" id="{4ED8A07F-6EF4-4C59-8F62-C0B047EEE887}"/>
                </a:ext>
              </a:extLst>
            </p:cNvPr>
            <p:cNvSpPr/>
            <p:nvPr/>
          </p:nvSpPr>
          <p:spPr>
            <a:xfrm>
              <a:off x="14812314" y="2606422"/>
              <a:ext cx="4787057" cy="6893671"/>
            </a:xfrm>
            <a:prstGeom prst="roundRect">
              <a:avLst>
                <a:gd name="adj" fmla="val 6436"/>
              </a:avLst>
            </a:prstGeom>
            <a:solidFill>
              <a:srgbClr val="F3F6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152870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4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6" name="Design">
              <a:extLst>
                <a:ext uri="{FF2B5EF4-FFF2-40B4-BE49-F238E27FC236}">
                  <a16:creationId xmlns:a16="http://schemas.microsoft.com/office/drawing/2014/main" id="{27CBFF8A-05AC-4DCB-B09A-F6C5D102A52E}"/>
                </a:ext>
              </a:extLst>
            </p:cNvPr>
            <p:cNvSpPr txBox="1"/>
            <p:nvPr/>
          </p:nvSpPr>
          <p:spPr>
            <a:xfrm>
              <a:off x="15135493" y="3061183"/>
              <a:ext cx="4265689" cy="6125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 defTabSz="457200">
                <a:defRPr sz="2600" b="0">
                  <a:solidFill>
                    <a:srgbClr val="1D1C21"/>
                  </a:solidFill>
                  <a:latin typeface="+mn-lt"/>
                  <a:ea typeface="+mn-ea"/>
                  <a:cs typeface="+mn-cs"/>
                  <a:sym typeface="DM Sans Bold"/>
                </a:defRPr>
              </a:lvl1pPr>
            </a:lstStyle>
            <a:p>
              <a:pPr marL="0" marR="0" lvl="0" indent="0" algn="l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DM Sans Bold"/>
                </a:rPr>
                <a:t>Downstream tasks </a:t>
              </a:r>
            </a:p>
          </p:txBody>
        </p:sp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06841B5B-A67E-4DC5-809A-9C4A09925476}"/>
                </a:ext>
              </a:extLst>
            </p:cNvPr>
            <p:cNvSpPr/>
            <p:nvPr/>
          </p:nvSpPr>
          <p:spPr>
            <a:xfrm>
              <a:off x="14813528" y="2608631"/>
              <a:ext cx="4785056" cy="322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8" extrusionOk="0">
                  <a:moveTo>
                    <a:pt x="1730" y="0"/>
                  </a:moveTo>
                  <a:cubicBezTo>
                    <a:pt x="1220" y="0"/>
                    <a:pt x="914" y="-2"/>
                    <a:pt x="711" y="1259"/>
                  </a:cubicBezTo>
                  <a:cubicBezTo>
                    <a:pt x="417" y="2844"/>
                    <a:pt x="187" y="6279"/>
                    <a:pt x="80" y="10634"/>
                  </a:cubicBezTo>
                  <a:cubicBezTo>
                    <a:pt x="14" y="12980"/>
                    <a:pt x="3" y="16721"/>
                    <a:pt x="0" y="21598"/>
                  </a:cubicBezTo>
                  <a:lnTo>
                    <a:pt x="21600" y="21598"/>
                  </a:lnTo>
                  <a:cubicBezTo>
                    <a:pt x="21597" y="16721"/>
                    <a:pt x="21586" y="12980"/>
                    <a:pt x="21520" y="10634"/>
                  </a:cubicBezTo>
                  <a:cubicBezTo>
                    <a:pt x="21413" y="6279"/>
                    <a:pt x="21181" y="2844"/>
                    <a:pt x="20887" y="1259"/>
                  </a:cubicBezTo>
                  <a:cubicBezTo>
                    <a:pt x="20683" y="-2"/>
                    <a:pt x="20378" y="0"/>
                    <a:pt x="19868" y="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1528703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54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endParaRPr>
            </a:p>
          </p:txBody>
        </p:sp>
        <p:sp>
          <p:nvSpPr>
            <p:cNvPr id="28" name="Line">
              <a:extLst>
                <a:ext uri="{FF2B5EF4-FFF2-40B4-BE49-F238E27FC236}">
                  <a16:creationId xmlns:a16="http://schemas.microsoft.com/office/drawing/2014/main" id="{D398CBC0-D3CE-4826-BBA4-028214DB3992}"/>
                </a:ext>
              </a:extLst>
            </p:cNvPr>
            <p:cNvSpPr/>
            <p:nvPr/>
          </p:nvSpPr>
          <p:spPr>
            <a:xfrm flipV="1">
              <a:off x="9681161" y="2954711"/>
              <a:ext cx="36" cy="6449417"/>
            </a:xfrm>
            <a:prstGeom prst="line">
              <a:avLst/>
            </a:prstGeom>
            <a:ln w="25400">
              <a:solidFill>
                <a:schemeClr val="bg2"/>
              </a:solidFill>
              <a:prstDash val="sysDot"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29" name="Line">
              <a:extLst>
                <a:ext uri="{FF2B5EF4-FFF2-40B4-BE49-F238E27FC236}">
                  <a16:creationId xmlns:a16="http://schemas.microsoft.com/office/drawing/2014/main" id="{A6B3125A-B92B-41D3-B8EA-9E3A944D4731}"/>
                </a:ext>
              </a:extLst>
            </p:cNvPr>
            <p:cNvSpPr/>
            <p:nvPr/>
          </p:nvSpPr>
          <p:spPr>
            <a:xfrm flipH="1" flipV="1">
              <a:off x="14693068" y="2954707"/>
              <a:ext cx="13606" cy="6449422"/>
            </a:xfrm>
            <a:prstGeom prst="line">
              <a:avLst/>
            </a:prstGeom>
            <a:ln w="25400">
              <a:solidFill>
                <a:schemeClr val="bg2"/>
              </a:solidFill>
              <a:prstDash val="sysDot"/>
              <a:miter lim="400000"/>
            </a:ln>
          </p:spPr>
          <p:txBody>
            <a:bodyPr lIns="50800" tIns="50800" rIns="50800" bIns="50800" anchor="ctr"/>
            <a:lstStyle/>
            <a:p>
              <a:pPr marL="0" marR="0" lvl="0" indent="0" algn="ctr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endParaRPr>
            </a:p>
          </p:txBody>
        </p:sp>
        <p:sp>
          <p:nvSpPr>
            <p:cNvPr id="30" name="Lorem ipsum dolor sit incididunt ut labore dolore magna aliqua. Ut nostrud exercitation aliquip ex ea reprehenderit in voluptate velit es cillum dolore fugiat nulla pariatur quis nostrud exercitation dolore">
              <a:extLst>
                <a:ext uri="{FF2B5EF4-FFF2-40B4-BE49-F238E27FC236}">
                  <a16:creationId xmlns:a16="http://schemas.microsoft.com/office/drawing/2014/main" id="{E71BDC72-0EBE-49DD-A07D-A4A0ABE9C0B4}"/>
                </a:ext>
              </a:extLst>
            </p:cNvPr>
            <p:cNvSpPr txBox="1"/>
            <p:nvPr/>
          </p:nvSpPr>
          <p:spPr>
            <a:xfrm>
              <a:off x="15135494" y="3917524"/>
              <a:ext cx="4265690" cy="54866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 defTabSz="457200">
                <a:defRPr sz="1600" b="0">
                  <a:solidFill>
                    <a:srgbClr val="64798C"/>
                  </a:solidFill>
                  <a:latin typeface="DM Sans Regular"/>
                  <a:ea typeface="DM Sans Regular"/>
                  <a:cs typeface="DM Sans Regular"/>
                  <a:sym typeface="DM Sans Regular"/>
                </a:defRPr>
              </a:lvl1pPr>
            </a:lstStyle>
            <a:p>
              <a:pPr marL="457200" marR="0" lvl="0" indent="-457200" algn="l" defTabSz="4572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DM Sans Regular"/>
                </a:rPr>
                <a:t>Controling</a:t>
              </a: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DM Sans Regular"/>
                </a:rPr>
                <a:t>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DM Sans Regular"/>
                </a:rPr>
                <a:t>registration interval using MPC instead of threshold depths (parameter-independent)</a:t>
              </a:r>
            </a:p>
            <a:p>
              <a:pPr marL="457200" lvl="0" indent="-457200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+mj-lt"/>
                <a:buAutoNum type="arabicPeriod"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DM Sans Regular"/>
                </a:rPr>
                <a:t>CSO 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optimization using MPC (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 panose="020F0502020204030204" pitchFamily="34" charset="0"/>
                  <a:cs typeface="Arial" panose="020B0604020202020204" pitchFamily="34" charset="0"/>
                  <a:sym typeface="DM Sans Regular"/>
                </a:rPr>
                <a:t>by </a:t>
              </a:r>
              <a:r>
                <a:rPr lang="en-US" sz="2800" dirty="0">
                  <a:solidFill>
                    <a:schemeClr val="tx2"/>
                  </a:solidFill>
                  <a:latin typeface="Calibri" panose="020F0502020204030204" pitchFamily="34" charset="0"/>
                  <a:cs typeface="Arial" panose="020B0604020202020204" pitchFamily="34" charset="0"/>
                </a:rPr>
                <a:t>retaining water in the sewers)</a:t>
              </a:r>
              <a:endParaRPr kumimoji="0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Arial" panose="020B0604020202020204" pitchFamily="34" charset="0"/>
                <a:sym typeface="DM Sans Regular"/>
              </a:endParaRPr>
            </a:p>
          </p:txBody>
        </p:sp>
      </p:grpSp>
      <p:sp>
        <p:nvSpPr>
          <p:cNvPr id="32" name="CuadroTexto 11">
            <a:extLst>
              <a:ext uri="{FF2B5EF4-FFF2-40B4-BE49-F238E27FC236}">
                <a16:creationId xmlns:a16="http://schemas.microsoft.com/office/drawing/2014/main" id="{73FBEB2C-9C6B-44BC-9FD8-243F88052816}"/>
              </a:ext>
            </a:extLst>
          </p:cNvPr>
          <p:cNvSpPr txBox="1"/>
          <p:nvPr/>
        </p:nvSpPr>
        <p:spPr>
          <a:xfrm>
            <a:off x="1514869" y="2977456"/>
            <a:ext cx="1532347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711835" indent="-571500" defTabSz="607932" hangingPunct="1">
              <a:lnSpc>
                <a:spcPct val="100000"/>
              </a:lnSpc>
              <a:spcBef>
                <a:spcPts val="1800"/>
              </a:spcBef>
              <a:buClr>
                <a:srgbClr val="64B347"/>
              </a:buClr>
              <a:buSzPct val="104999"/>
              <a:buFont typeface="Wingdings" panose="05000000000000000000" pitchFamily="2" charset="2"/>
              <a:buChar char="§"/>
              <a:defRPr sz="3100" spc="0"/>
            </a:pPr>
            <a:r>
              <a:rPr lang="en-GB" sz="3600" b="0" i="0" u="none" strike="noStrike" kern="0" cap="none" spc="31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</a:rPr>
              <a:t>Application with data</a:t>
            </a:r>
            <a:r>
              <a:rPr lang="en-GB" sz="3600" b="0" i="0" u="none" strike="noStrike" kern="0" cap="none" spc="31" normalizeH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</a:rPr>
              <a:t> from UWO – Digital Lab (</a:t>
            </a:r>
            <a:r>
              <a:rPr lang="en-GB" sz="3600" b="0" i="0" u="none" strike="noStrike" kern="0" cap="none" spc="31" normalizeH="0" noProof="0" dirty="0" err="1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</a:rPr>
              <a:t>eawag</a:t>
            </a:r>
            <a:r>
              <a:rPr lang="en-GB" sz="3600" b="0" i="0" u="none" strike="noStrike" kern="0" cap="none" spc="31" normalizeH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</a:rPr>
              <a:t>)</a:t>
            </a:r>
            <a:endParaRPr lang="en-GB" sz="3600" b="0" i="0" u="none" strike="noStrike" kern="0" cap="none" spc="31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3033" y="1576904"/>
            <a:ext cx="4471169" cy="230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846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/>
          </p:nvPr>
        </p:nvSpPr>
        <p:spPr>
          <a:xfrm>
            <a:off x="1514870" y="1603375"/>
            <a:ext cx="18296520" cy="15796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pc="-200"/>
            </a:lvl1pPr>
          </a:lstStyle>
          <a:p>
            <a:r>
              <a:rPr lang="en-GB" sz="6000" cap="none"/>
              <a:t>Expected results 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ldNum" sz="quarter" idx="4294967295"/>
          </p:nvPr>
        </p:nvSpPr>
        <p:spPr>
          <a:xfrm>
            <a:off x="22194645" y="12659517"/>
            <a:ext cx="323540" cy="561975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ts val="2500"/>
              </a:spcBef>
              <a:defRPr sz="2900" b="1" cap="all">
                <a:solidFill>
                  <a:srgbClr val="21212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3FBEB2C-9C6B-44BC-9FD8-243F88052816}"/>
              </a:ext>
            </a:extLst>
          </p:cNvPr>
          <p:cNvSpPr txBox="1"/>
          <p:nvPr/>
        </p:nvSpPr>
        <p:spPr>
          <a:xfrm>
            <a:off x="1514869" y="2977456"/>
            <a:ext cx="15323471" cy="59093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711835" indent="-571500" defTabSz="607932" hangingPunct="1">
              <a:lnSpc>
                <a:spcPct val="100000"/>
              </a:lnSpc>
              <a:spcBef>
                <a:spcPts val="1800"/>
              </a:spcBef>
              <a:buClr>
                <a:srgbClr val="64B347"/>
              </a:buClr>
              <a:buSzPct val="104999"/>
              <a:buFont typeface="Wingdings" panose="05000000000000000000" pitchFamily="2" charset="2"/>
              <a:buChar char="§"/>
              <a:defRPr sz="3100" spc="0"/>
            </a:pPr>
            <a:r>
              <a:rPr lang="en-US" sz="3600" dirty="0">
                <a:solidFill>
                  <a:srgbClr val="212121"/>
                </a:solidFill>
                <a:latin typeface="Calibri"/>
                <a:cs typeface="Calibri"/>
              </a:rPr>
              <a:t>Pre-processing tools with ML-background in web-based application</a:t>
            </a:r>
          </a:p>
          <a:p>
            <a:pPr marL="711835" lvl="1" indent="-571500" defTabSz="607932" eaLnBrk="1" hangingPunct="1">
              <a:lnSpc>
                <a:spcPct val="100000"/>
              </a:lnSpc>
              <a:spcBef>
                <a:spcPts val="1800"/>
              </a:spcBef>
              <a:buClr>
                <a:srgbClr val="64B347"/>
              </a:buClr>
              <a:buSzPct val="104999"/>
              <a:buFont typeface="Wingdings" panose="05000000000000000000" pitchFamily="2" charset="2"/>
              <a:buChar char="§"/>
              <a:defRPr sz="3100" spc="0"/>
            </a:pPr>
            <a:r>
              <a:rPr lang="en-US" sz="3600" dirty="0">
                <a:solidFill>
                  <a:srgbClr val="212121"/>
                </a:solidFill>
                <a:latin typeface="Calibri"/>
                <a:cs typeface="Calibri"/>
              </a:rPr>
              <a:t>Impacts from ML-pre-processed data to resulting simulation qualities</a:t>
            </a:r>
          </a:p>
          <a:p>
            <a:pPr marL="1704975" marR="0" lvl="1" indent="-571500" algn="l" defTabSz="60793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4B347"/>
              </a:buClr>
              <a:buSzPct val="104999"/>
              <a:buFontTx/>
              <a:buChar char="-"/>
              <a:tabLst/>
              <a:defRPr sz="3100" spc="0"/>
            </a:pPr>
            <a:r>
              <a:rPr lang="en-US" sz="3600" b="0" i="0" u="none" strike="noStrike" kern="0" cap="none" spc="31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</a:rPr>
              <a:t>More reliable input data</a:t>
            </a:r>
          </a:p>
          <a:p>
            <a:pPr marL="1704975" marR="0" lvl="1" indent="-571500" algn="l" defTabSz="60793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4B347"/>
              </a:buClr>
              <a:buSzPct val="104999"/>
              <a:buFontTx/>
              <a:buChar char="-"/>
              <a:tabLst/>
              <a:defRPr sz="3100" spc="0"/>
            </a:pPr>
            <a:r>
              <a:rPr lang="en-US" sz="3600" b="0" i="0" u="none" strike="noStrike" kern="0" cap="none" spc="31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</a:rPr>
              <a:t>Reduce needed amount of measurements</a:t>
            </a:r>
          </a:p>
          <a:p>
            <a:pPr marL="1704975" marR="0" lvl="1" indent="-571500" algn="l" defTabSz="60793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4B347"/>
              </a:buClr>
              <a:buSzPct val="104999"/>
              <a:buFontTx/>
              <a:buChar char="-"/>
              <a:tabLst/>
              <a:defRPr sz="3100" spc="0"/>
            </a:pPr>
            <a:r>
              <a:rPr lang="en-US" sz="3600" b="0" i="0" u="none" strike="noStrike" kern="0" cap="none" spc="31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Calibri"/>
                <a:cs typeface="Calibri"/>
              </a:rPr>
              <a:t>Improving model reliability</a:t>
            </a:r>
          </a:p>
          <a:p>
            <a:pPr marL="711835" lvl="1" indent="-571500" defTabSz="607932" hangingPunct="1">
              <a:lnSpc>
                <a:spcPct val="100000"/>
              </a:lnSpc>
              <a:spcBef>
                <a:spcPts val="1800"/>
              </a:spcBef>
              <a:buClr>
                <a:srgbClr val="64B347"/>
              </a:buClr>
              <a:buSzPct val="104999"/>
              <a:buFont typeface="Wingdings" panose="05000000000000000000" pitchFamily="2" charset="2"/>
              <a:buChar char="§"/>
              <a:defRPr sz="3100" spc="0"/>
            </a:pPr>
            <a:r>
              <a:rPr lang="en-US" sz="3600" dirty="0">
                <a:solidFill>
                  <a:srgbClr val="212121"/>
                </a:solidFill>
                <a:latin typeface="Calibri"/>
                <a:cs typeface="Calibri"/>
              </a:rPr>
              <a:t>Application for MPC (model predictive control) with spatially and temporally high-res weather predictions</a:t>
            </a:r>
          </a:p>
          <a:p>
            <a:pPr marL="1704975" marR="0" lvl="1" indent="-571500" algn="l" defTabSz="607932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64B347"/>
              </a:buClr>
              <a:buSzPct val="104999"/>
              <a:buFontTx/>
              <a:buChar char="-"/>
              <a:tabLst/>
              <a:defRPr sz="3100" spc="0"/>
            </a:pPr>
            <a:endParaRPr lang="en-GB" sz="3600" b="0" i="0" u="none" strike="noStrike" kern="0" cap="none" spc="31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9198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6"/>
          <p:cNvSpPr/>
          <p:nvPr/>
        </p:nvSpPr>
        <p:spPr>
          <a:xfrm>
            <a:off x="11144251" y="6509879"/>
            <a:ext cx="13030200" cy="18324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>
            <a:normAutofit/>
          </a:bodyPr>
          <a:lstStyle>
            <a:lvl1pPr defTabSz="424338">
              <a:lnSpc>
                <a:spcPct val="120000"/>
              </a:lnSpc>
              <a:spcBef>
                <a:spcPts val="0"/>
              </a:spcBef>
              <a:defRPr sz="3400" cap="all">
                <a:solidFill>
                  <a:srgbClr val="1B7CC1"/>
                </a:solidFill>
              </a:defRPr>
            </a:lvl1pPr>
          </a:lstStyle>
          <a:p>
            <a:pPr algn="ctr"/>
            <a:r>
              <a:rPr lang="de-DE" sz="3600" dirty="0" smtClean="0"/>
              <a:t>Tanks </a:t>
            </a:r>
            <a:r>
              <a:rPr lang="de-DE" sz="3600" dirty="0" err="1" smtClean="0"/>
              <a:t>for</a:t>
            </a:r>
            <a:r>
              <a:rPr lang="de-DE" sz="3600" dirty="0" smtClean="0"/>
              <a:t> </a:t>
            </a:r>
            <a:r>
              <a:rPr lang="de-DE" sz="3600" dirty="0" err="1" smtClean="0"/>
              <a:t>your</a:t>
            </a:r>
            <a:r>
              <a:rPr lang="de-DE" sz="3600" dirty="0" smtClean="0"/>
              <a:t> </a:t>
            </a:r>
            <a:r>
              <a:rPr lang="de-DE" sz="3600" dirty="0" err="1" smtClean="0"/>
              <a:t>attention</a:t>
            </a:r>
            <a:r>
              <a:rPr lang="de-DE" sz="3600" dirty="0" smtClean="0"/>
              <a:t>!</a:t>
            </a:r>
            <a:endParaRPr lang="en-GB" sz="3600" dirty="0"/>
          </a:p>
          <a:p>
            <a:pPr algn="ctr"/>
            <a:endParaRPr lang="en-GB" sz="3600" dirty="0"/>
          </a:p>
        </p:txBody>
      </p:sp>
      <p:sp>
        <p:nvSpPr>
          <p:cNvPr id="3" name="Shape 56">
            <a:extLst>
              <a:ext uri="{FF2B5EF4-FFF2-40B4-BE49-F238E27FC236}">
                <a16:creationId xmlns:a16="http://schemas.microsoft.com/office/drawing/2014/main" id="{91B2FE25-902B-48E5-80E4-12FF7A615D9D}"/>
              </a:ext>
            </a:extLst>
          </p:cNvPr>
          <p:cNvSpPr/>
          <p:nvPr/>
        </p:nvSpPr>
        <p:spPr>
          <a:xfrm>
            <a:off x="11144251" y="7728151"/>
            <a:ext cx="13030200" cy="3382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t">
            <a:normAutofit/>
          </a:bodyPr>
          <a:lstStyle>
            <a:lvl1pPr defTabSz="424338">
              <a:lnSpc>
                <a:spcPct val="120000"/>
              </a:lnSpc>
              <a:spcBef>
                <a:spcPts val="0"/>
              </a:spcBef>
              <a:defRPr sz="3400" cap="all">
                <a:solidFill>
                  <a:srgbClr val="1B7CC1"/>
                </a:solidFill>
              </a:defRPr>
            </a:lvl1pPr>
          </a:lstStyle>
          <a:p>
            <a:pPr algn="ctr"/>
            <a:r>
              <a:rPr lang="de-DE" sz="3200" dirty="0">
                <a:solidFill>
                  <a:srgbClr val="5BB140"/>
                </a:solidFill>
              </a:rPr>
              <a:t>Bakhshipour, A. E., Sedki, K.</a:t>
            </a:r>
            <a:endParaRPr lang="en-GB" sz="3200" dirty="0">
              <a:solidFill>
                <a:srgbClr val="5BB140"/>
              </a:solidFill>
            </a:endParaRPr>
          </a:p>
          <a:p>
            <a:pPr algn="ctr"/>
            <a:r>
              <a:rPr lang="en-GB" sz="3500" b="0" cap="none" dirty="0">
                <a:solidFill>
                  <a:srgbClr val="5BB140"/>
                </a:solidFill>
              </a:rPr>
              <a:t>Institute for Urban Water </a:t>
            </a:r>
            <a:r>
              <a:rPr lang="en-GB" sz="3500" b="0" cap="none" dirty="0" smtClean="0">
                <a:solidFill>
                  <a:srgbClr val="5BB140"/>
                </a:solidFill>
              </a:rPr>
              <a:t>Management</a:t>
            </a:r>
          </a:p>
          <a:p>
            <a:pPr algn="ctr"/>
            <a:r>
              <a:rPr lang="en-GB" sz="3500" b="0" cap="none" dirty="0" err="1" smtClean="0">
                <a:solidFill>
                  <a:srgbClr val="5BB140"/>
                </a:solidFill>
              </a:rPr>
              <a:t>Technische</a:t>
            </a:r>
            <a:r>
              <a:rPr lang="en-GB" sz="3500" b="0" cap="none" dirty="0" smtClean="0">
                <a:solidFill>
                  <a:srgbClr val="5BB140"/>
                </a:solidFill>
              </a:rPr>
              <a:t> </a:t>
            </a:r>
            <a:r>
              <a:rPr lang="en-GB" sz="3500" b="0" cap="none" dirty="0">
                <a:solidFill>
                  <a:srgbClr val="5BB140"/>
                </a:solidFill>
              </a:rPr>
              <a:t>Universität Kaiserslautern</a:t>
            </a:r>
            <a:endParaRPr lang="en-GB" sz="3200" b="0" dirty="0">
              <a:solidFill>
                <a:srgbClr val="5BB140"/>
              </a:solidFill>
            </a:endParaRPr>
          </a:p>
        </p:txBody>
      </p:sp>
      <p:grpSp>
        <p:nvGrpSpPr>
          <p:cNvPr id="4" name="Grupo 1">
            <a:extLst>
              <a:ext uri="{FF2B5EF4-FFF2-40B4-BE49-F238E27FC236}">
                <a16:creationId xmlns:a16="http://schemas.microsoft.com/office/drawing/2014/main" id="{A08D1339-EA4C-49F3-A111-61964A401FA0}"/>
              </a:ext>
            </a:extLst>
          </p:cNvPr>
          <p:cNvGrpSpPr/>
          <p:nvPr/>
        </p:nvGrpSpPr>
        <p:grpSpPr>
          <a:xfrm>
            <a:off x="13611275" y="3750803"/>
            <a:ext cx="10829876" cy="3031564"/>
            <a:chOff x="12998386" y="4141495"/>
            <a:chExt cx="10829876" cy="3031564"/>
          </a:xfrm>
        </p:grpSpPr>
        <p:sp>
          <p:nvSpPr>
            <p:cNvPr id="5" name="Shape 57"/>
            <p:cNvSpPr/>
            <p:nvPr/>
          </p:nvSpPr>
          <p:spPr>
            <a:xfrm>
              <a:off x="15156345" y="5725265"/>
              <a:ext cx="8671917" cy="144779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/>
            <a:p>
              <a:pPr>
                <a:lnSpc>
                  <a:spcPct val="50000"/>
                </a:lnSpc>
              </a:pPr>
              <a:r>
                <a:rPr lang="en-GB"/>
                <a:t>Hackathon. November 25, 2021</a:t>
              </a:r>
            </a:p>
          </p:txBody>
        </p:sp>
        <p:pic>
          <p:nvPicPr>
            <p:cNvPr id="6" name="image4.png"/>
            <p:cNvPicPr>
              <a:picLocks noChangeAspect="1"/>
            </p:cNvPicPr>
            <p:nvPr/>
          </p:nvPicPr>
          <p:blipFill rotWithShape="1">
            <a:blip r:embed="rId2"/>
            <a:srcRect l="26489" t="41386"/>
            <a:stretch/>
          </p:blipFill>
          <p:spPr>
            <a:xfrm>
              <a:off x="14897100" y="4411230"/>
              <a:ext cx="5555344" cy="127290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image4.png">
              <a:extLst>
                <a:ext uri="{FF2B5EF4-FFF2-40B4-BE49-F238E27FC236}">
                  <a16:creationId xmlns:a16="http://schemas.microsoft.com/office/drawing/2014/main" id="{27D958D9-40A2-425B-A723-1970359B2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4875"/>
            <a:stretch/>
          </p:blipFill>
          <p:spPr>
            <a:xfrm>
              <a:off x="12998386" y="4141495"/>
              <a:ext cx="1898714" cy="2171672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B25C45C-E470-4F68-99E5-C7826F85C3D5}"/>
              </a:ext>
            </a:extLst>
          </p:cNvPr>
          <p:cNvGrpSpPr/>
          <p:nvPr/>
        </p:nvGrpSpPr>
        <p:grpSpPr>
          <a:xfrm>
            <a:off x="15381559" y="10114711"/>
            <a:ext cx="4533246" cy="696074"/>
            <a:chOff x="3601355" y="5225391"/>
            <a:chExt cx="4533246" cy="696074"/>
          </a:xfrm>
        </p:grpSpPr>
        <p:pic>
          <p:nvPicPr>
            <p:cNvPr id="9" name="Grafik 8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F7F610B5-DBDE-47BC-B424-2120F3C946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355" y="5225391"/>
              <a:ext cx="3565711" cy="688385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F6A79067-C98C-4BE6-BA0B-5AEEAFF4E8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8527" y="5225391"/>
              <a:ext cx="696074" cy="6960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78041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FFFCF5"/>
      </a:dk1>
      <a:lt1>
        <a:srgbClr val="5BB140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82153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Noto Serif"/>
            <a:ea typeface="Noto Serif"/>
            <a:cs typeface="Noto Serif"/>
            <a:sym typeface="Noto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657225" rtl="0" fontAlgn="auto" latinLnBrk="0" hangingPunct="0">
          <a:lnSpc>
            <a:spcPct val="7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3500" b="1" i="0" u="none" strike="noStrike" cap="none" spc="0" normalizeH="0" baseline="0">
            <a:ln>
              <a:noFill/>
            </a:ln>
            <a:solidFill>
              <a:srgbClr val="5BB14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8787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821530" rtl="0" fontAlgn="auto" latinLnBrk="0" hangingPunct="0">
          <a:lnSpc>
            <a:spcPct val="100000"/>
          </a:lnSpc>
          <a:spcBef>
            <a:spcPts val="33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Noto Serif"/>
            <a:ea typeface="Noto Serif"/>
            <a:cs typeface="Noto Serif"/>
            <a:sym typeface="Noto Serif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6" tIns="71436" rIns="71436" bIns="71436" numCol="1" spcCol="38100" rtlCol="0" anchor="ctr">
        <a:spAutoFit/>
      </a:bodyPr>
      <a:lstStyle>
        <a:defPPr marL="0" marR="0" indent="0" algn="l" defTabSz="657225" rtl="0" fontAlgn="auto" latinLnBrk="0" hangingPunct="0">
          <a:lnSpc>
            <a:spcPct val="70000"/>
          </a:lnSpc>
          <a:spcBef>
            <a:spcPts val="2000"/>
          </a:spcBef>
          <a:spcAft>
            <a:spcPts val="0"/>
          </a:spcAft>
          <a:buClrTx/>
          <a:buSzTx/>
          <a:buFontTx/>
          <a:buNone/>
          <a:tabLst/>
          <a:defRPr kumimoji="0" sz="3500" b="1" i="0" u="none" strike="noStrike" cap="none" spc="0" normalizeH="0" baseline="0">
            <a:ln>
              <a:noFill/>
            </a:ln>
            <a:solidFill>
              <a:srgbClr val="5BB140"/>
            </a:solidFill>
            <a:effectLst/>
            <a:uFillTx/>
            <a:latin typeface="Arial Narrow"/>
            <a:ea typeface="Arial Narrow"/>
            <a:cs typeface="Arial Narrow"/>
            <a:sym typeface="Arial Narro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6840e5b5-788b-49e0-bb5c-e10bdb527e4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C88CAE5F77170479C7DF2FCC209A47B" ma:contentTypeVersion="14" ma:contentTypeDescription="Crear nuevo documento." ma:contentTypeScope="" ma:versionID="d478eb04bd16dd42979583b1ba06732d">
  <xsd:schema xmlns:xsd="http://www.w3.org/2001/XMLSchema" xmlns:xs="http://www.w3.org/2001/XMLSchema" xmlns:p="http://schemas.microsoft.com/office/2006/metadata/properties" xmlns:ns2="6840e5b5-788b-49e0-bb5c-e10bdb527e48" xmlns:ns3="48e32584-a44b-4a8f-ac2e-c4a595db3e9b" targetNamespace="http://schemas.microsoft.com/office/2006/metadata/properties" ma:root="true" ma:fieldsID="67a3967ed4d6e5a99443e2b0b32f63e2" ns2:_="" ns3:_="">
    <xsd:import namespace="6840e5b5-788b-49e0-bb5c-e10bdb527e48"/>
    <xsd:import namespace="48e32584-a44b-4a8f-ac2e-c4a595db3e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0e5b5-788b-49e0-bb5c-e10bdb527e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Estado de aprobación" ma:internalName="Estado_x0020_de_x0020_aprobaci_x00f3_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32584-a44b-4a8f-ac2e-c4a595db3e9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9D1262-D981-41A1-9755-377F1E7F742A}">
  <ds:schemaRefs>
    <ds:schemaRef ds:uri="29e17514-5706-400f-8805-b5cc39537a6e"/>
    <ds:schemaRef ds:uri="6840e5b5-788b-49e0-bb5c-e10bdb527e48"/>
    <ds:schemaRef ds:uri="b588219e-435a-4099-8622-96508caaee5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B812ED-E02D-4833-9B53-7922F6FA41A0}">
  <ds:schemaRefs>
    <ds:schemaRef ds:uri="48e32584-a44b-4a8f-ac2e-c4a595db3e9b"/>
    <ds:schemaRef ds:uri="6840e5b5-788b-49e0-bb5c-e10bdb527e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ABC7ED3-A24E-4247-8FBC-9B90AAFA2D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Benutzerdefiniert</PresentationFormat>
  <Paragraphs>71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9" baseType="lpstr">
      <vt:lpstr>Arial</vt:lpstr>
      <vt:lpstr>Arial Narrow</vt:lpstr>
      <vt:lpstr>Avenir Next</vt:lpstr>
      <vt:lpstr>Barlow Medium</vt:lpstr>
      <vt:lpstr>Barlow SemiBold</vt:lpstr>
      <vt:lpstr>Calibri</vt:lpstr>
      <vt:lpstr>DIN Alternate</vt:lpstr>
      <vt:lpstr>DM Sans Bold</vt:lpstr>
      <vt:lpstr>DM Sans Regular</vt:lpstr>
      <vt:lpstr>Helvetica Neue</vt:lpstr>
      <vt:lpstr>Helvetica Neue Medium</vt:lpstr>
      <vt:lpstr>Noto Serif</vt:lpstr>
      <vt:lpstr>Wingdings</vt:lpstr>
      <vt:lpstr>New_Template7</vt:lpstr>
      <vt:lpstr>PowerPoint-Präsentation</vt:lpstr>
      <vt:lpstr>Team and idea</vt:lpstr>
      <vt:lpstr>Methodology </vt:lpstr>
      <vt:lpstr>Expected results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Usuario</dc:creator>
  <cp:lastModifiedBy>Karim Sedki</cp:lastModifiedBy>
  <cp:revision>20</cp:revision>
  <dcterms:modified xsi:type="dcterms:W3CDTF">2021-11-25T07:00:24Z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0x0101009C88CAE5F77170479C7DF2FCC209A47B</vt:lpwstr>
  </property>
</Properties>
</file>